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67" r:id="rId4"/>
    <p:sldId id="264" r:id="rId5"/>
    <p:sldId id="257" r:id="rId6"/>
    <p:sldId id="258" r:id="rId7"/>
    <p:sldId id="259" r:id="rId8"/>
    <p:sldId id="261" r:id="rId9"/>
    <p:sldId id="260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5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B779-01D9-5A7B-DDD4-E8D96B506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353681"/>
            <a:ext cx="8429691" cy="974310"/>
          </a:xfrm>
        </p:spPr>
        <p:txBody>
          <a:bodyPr>
            <a:noAutofit/>
          </a:bodyPr>
          <a:lstStyle/>
          <a:p>
            <a:r>
              <a:rPr lang="en-US" sz="4000" dirty="0"/>
              <a:t>Elks Veterans Leather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00179-60EC-F53B-2D03-F78891CA1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09" y="5853241"/>
            <a:ext cx="6572382" cy="558089"/>
          </a:xfrm>
        </p:spPr>
        <p:txBody>
          <a:bodyPr anchor="t">
            <a:normAutofit/>
          </a:bodyPr>
          <a:lstStyle/>
          <a:p>
            <a:r>
              <a:rPr lang="en-US" sz="2000" dirty="0"/>
              <a:t>Curtis Blystone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94804-02DE-C485-1D66-92B5BDC8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867" y="106491"/>
            <a:ext cx="7174266" cy="7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next to a large container full of bags&#10;&#10;AI-generated content may be incorrect.">
            <a:extLst>
              <a:ext uri="{FF2B5EF4-FFF2-40B4-BE49-F238E27FC236}">
                <a16:creationId xmlns:a16="http://schemas.microsoft.com/office/drawing/2014/main" id="{0BED037B-F19A-1AB3-1658-D8C8F4A6F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" y="1959429"/>
            <a:ext cx="6123516" cy="4592637"/>
          </a:xfrm>
        </p:spPr>
      </p:pic>
      <p:pic>
        <p:nvPicPr>
          <p:cNvPr id="7" name="Picture 6" descr="A large pile of sheep on a pallet&#10;&#10;AI-generated content may be incorrect.">
            <a:extLst>
              <a:ext uri="{FF2B5EF4-FFF2-40B4-BE49-F238E27FC236}">
                <a16:creationId xmlns:a16="http://schemas.microsoft.com/office/drawing/2014/main" id="{773FEEF7-DE71-1A15-75B6-CBCA1E89F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120" y="1959428"/>
            <a:ext cx="5143500" cy="4592637"/>
          </a:xfrm>
          <a:prstGeom prst="rect">
            <a:avLst/>
          </a:prstGeom>
        </p:spPr>
      </p:pic>
      <p:pic>
        <p:nvPicPr>
          <p:cNvPr id="11" name="Picture 10" descr="A green and red circle with black text&#10;&#10;AI-generated content may be incorrect.">
            <a:extLst>
              <a:ext uri="{FF2B5EF4-FFF2-40B4-BE49-F238E27FC236}">
                <a16:creationId xmlns:a16="http://schemas.microsoft.com/office/drawing/2014/main" id="{D35F2E63-D1D0-2B49-C2AC-AAFB226C6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3" y="3266"/>
            <a:ext cx="7408474" cy="18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6E3AEF-B374-49DB-B665-B60B34330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loading a loader&#10;&#10;AI-generated content may be incorrect.">
            <a:extLst>
              <a:ext uri="{FF2B5EF4-FFF2-40B4-BE49-F238E27FC236}">
                <a16:creationId xmlns:a16="http://schemas.microsoft.com/office/drawing/2014/main" id="{B81D8526-546E-047B-3B21-A232D2E340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643467" y="643467"/>
            <a:ext cx="4010828" cy="5571066"/>
          </a:xfrm>
          <a:prstGeom prst="rect">
            <a:avLst/>
          </a:prstGeom>
        </p:spPr>
      </p:pic>
      <p:pic>
        <p:nvPicPr>
          <p:cNvPr id="7" name="Picture 6" descr="A person standing next to a trailer with boxes on it&#10;&#10;AI-generated content may be incorrect.">
            <a:extLst>
              <a:ext uri="{FF2B5EF4-FFF2-40B4-BE49-F238E27FC236}">
                <a16:creationId xmlns:a16="http://schemas.microsoft.com/office/drawing/2014/main" id="{53BE2D89-CA1A-8E01-7BFD-456D69BCD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4974932" y="643467"/>
            <a:ext cx="6573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63FCFC7-908A-4EB3-815F-A58D71E3D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7FE66A-BDD8-450E-A251-E4919D21E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04AA6F-0468-4C1F-8F19-FD83BCEE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A038B22-B8E8-41AD-8143-857CB5DC7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3AB9F9F-1DA1-4CC7-AB89-1FAD542A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4033E2C-B754-4B55-ABD6-F0C9C817A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AACC20F-5E91-4D23-847F-24A9C40EF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0B44625-51C1-4CE3-AB02-70DA83D97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99BB6EE8-6C39-471C-9DF8-BF3B0B98A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1372B95-288F-4F41-BF63-62FE9DB0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180689D-8E5F-4F01-9320-F0AB67F7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768EF-F029-92C3-8130-38285469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39" y="4719105"/>
            <a:ext cx="10923638" cy="13176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1500" dirty="0"/>
              <a:t>Thank You!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 descr="A person cooking meat on a grill&#10;&#10;AI-generated content may be incorrect.">
            <a:extLst>
              <a:ext uri="{FF2B5EF4-FFF2-40B4-BE49-F238E27FC236}">
                <a16:creationId xmlns:a16="http://schemas.microsoft.com/office/drawing/2014/main" id="{BA97B033-15EE-F6EA-EFA1-1DD2790DF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5" name="Content Placeholder 4" descr="A person carrying animals in a shed&#10;&#10;AI-generated content may be incorrect.">
            <a:extLst>
              <a:ext uri="{FF2B5EF4-FFF2-40B4-BE49-F238E27FC236}">
                <a16:creationId xmlns:a16="http://schemas.microsoft.com/office/drawing/2014/main" id="{93490402-727F-9344-6D9B-DDAB94D9A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836C-150D-7508-42FE-FB50ADAC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State Leather Chair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792C-6EAF-A549-3A80-358F3855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312" y="1549731"/>
            <a:ext cx="5557090" cy="49177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State Leather Chair works with Lodges to collect salted hides that have been prepared for processing.</a:t>
            </a:r>
          </a:p>
          <a:p>
            <a:pPr>
              <a:lnSpc>
                <a:spcPct val="90000"/>
              </a:lnSpc>
            </a:pPr>
            <a:r>
              <a:rPr lang="en-US" dirty="0"/>
              <a:t>They coordinate the most cost-effective way to transport these hides to the tanneries.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(If you need a semi to pick them up contact Chuck or myself)</a:t>
            </a:r>
          </a:p>
          <a:p>
            <a:pPr>
              <a:lnSpc>
                <a:spcPct val="90000"/>
              </a:lnSpc>
            </a:pPr>
            <a:r>
              <a:rPr lang="en-US" dirty="0"/>
              <a:t>They collaborate with the Director of the National Veterans Service Commission and other Vice-Chairmen.</a:t>
            </a:r>
          </a:p>
          <a:p>
            <a:pPr>
              <a:lnSpc>
                <a:spcPct val="90000"/>
              </a:lnSpc>
            </a:pPr>
            <a:r>
              <a:rPr lang="en-US" dirty="0"/>
              <a:t>They work to ensure the smooth and efficient operation of the Veterans Leather 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Run meetings at state conventions.</a:t>
            </a:r>
          </a:p>
          <a:p>
            <a:pPr>
              <a:lnSpc>
                <a:spcPct val="90000"/>
              </a:lnSpc>
            </a:pPr>
            <a:r>
              <a:rPr lang="en-US" dirty="0"/>
              <a:t>Order certificates for Lodges that participate.</a:t>
            </a:r>
          </a:p>
          <a:p>
            <a:pPr>
              <a:lnSpc>
                <a:spcPct val="90000"/>
              </a:lnSpc>
            </a:pPr>
            <a:r>
              <a:rPr lang="en-US" dirty="0"/>
              <a:t>The State Leather Chair is a crucial link in the process of providing support to veterans through the Elks' Veterans Leather Program.</a:t>
            </a:r>
          </a:p>
        </p:txBody>
      </p:sp>
      <p:pic>
        <p:nvPicPr>
          <p:cNvPr id="4" name="Picture 3" descr="A person at a table&#10;&#10;AI-generated content may be incorrect.">
            <a:extLst>
              <a:ext uri="{FF2B5EF4-FFF2-40B4-BE49-F238E27FC236}">
                <a16:creationId xmlns:a16="http://schemas.microsoft.com/office/drawing/2014/main" id="{0080A931-E743-6970-F8FD-593D321B1A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524934" y="1730706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F25506FD-983C-4F61-BDE3-1B3C16572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F71067D-AD1F-4EE2-8BF6-C4AC3C946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DEF1FC4-ED49-4AF5-AFE2-7F4078B1D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E66510A9-BF1C-4FAA-AA3F-A2EBB67F3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BB502722-7F7E-428E-9254-FE72827D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17DA5560-5721-4BE6-B658-3B6516F34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F91F14E0-F60D-43AA-8C3F-A462433C8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C23E0D22-E6E8-40D3-86AE-FF7A6A5DB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2E4C8008-AEAB-4CD4-982E-C6F35EFD3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7A1059CC-B955-40F4-9DA4-7F305F11D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096171F-0AF7-4BC2-B2A6-927C92FEA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135BD5B0-7CF8-B774-E1F7-810D753548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>
            <a:fillRect/>
          </a:stretch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192B5-212C-707F-C10F-069F66B0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/>
              <a:t>Deer Classic</a:t>
            </a:r>
            <a:br>
              <a:rPr lang="en-US" sz="3700" dirty="0"/>
            </a:br>
            <a:r>
              <a:rPr lang="en-US" sz="3700" dirty="0"/>
              <a:t>(something we do in Iowa)</a:t>
            </a:r>
          </a:p>
        </p:txBody>
      </p:sp>
      <p:pic>
        <p:nvPicPr>
          <p:cNvPr id="7" name="Picture 6" descr="A table with a variety of pillows and slippers&#10;&#10;AI-generated content may be incorrect.">
            <a:extLst>
              <a:ext uri="{FF2B5EF4-FFF2-40B4-BE49-F238E27FC236}">
                <a16:creationId xmlns:a16="http://schemas.microsoft.com/office/drawing/2014/main" id="{4DB5DEEF-A84B-C45A-7869-7536C9A962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>
            <a:fillRect/>
          </a:stretch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9" name="Picture 8" descr="A table with yellow and black cloth on it&#10;&#10;AI-generated content may be incorrect.">
            <a:extLst>
              <a:ext uri="{FF2B5EF4-FFF2-40B4-BE49-F238E27FC236}">
                <a16:creationId xmlns:a16="http://schemas.microsoft.com/office/drawing/2014/main" id="{C167D051-8369-62F2-A3C9-EA9712FCF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4D23E54-6B40-459C-85C8-90664A9AA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0943" y="2618834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4F4AA4E-BE75-4B64-B381-1FFD4BF4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78396" y="0"/>
            <a:ext cx="400664" cy="26188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9671-2B83-0222-C585-407DF897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District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2E06C-89CC-7A25-14B1-E841F295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631" y="1680237"/>
            <a:ext cx="6198369" cy="4263031"/>
          </a:xfrm>
        </p:spPr>
        <p:txBody>
          <a:bodyPr>
            <a:noAutofit/>
          </a:bodyPr>
          <a:lstStyle/>
          <a:p>
            <a:r>
              <a:rPr lang="en-US" sz="2800" dirty="0"/>
              <a:t>Assist the State Chair</a:t>
            </a:r>
          </a:p>
          <a:p>
            <a:r>
              <a:rPr lang="en-US" sz="2800" dirty="0"/>
              <a:t>Communication between all the lodges in your district</a:t>
            </a:r>
          </a:p>
          <a:p>
            <a:r>
              <a:rPr lang="en-US" sz="2800" dirty="0"/>
              <a:t>Collection point for the lodges to drop their hides off once salted and packed</a:t>
            </a:r>
          </a:p>
          <a:p>
            <a:r>
              <a:rPr lang="en-US" sz="2800" dirty="0"/>
              <a:t>Report numbers to your state chair on all lodges in your district</a:t>
            </a:r>
          </a:p>
          <a:p>
            <a:r>
              <a:rPr lang="en-US" sz="2800" dirty="0"/>
              <a:t>Attend meetings at convention </a:t>
            </a:r>
          </a:p>
          <a:p>
            <a:pPr marL="0" indent="0">
              <a:buNone/>
            </a:pPr>
            <a:r>
              <a:rPr lang="en-US" sz="2800" dirty="0"/>
              <a:t>   to discuss the program</a:t>
            </a:r>
          </a:p>
        </p:txBody>
      </p:sp>
      <p:pic>
        <p:nvPicPr>
          <p:cNvPr id="5" name="Content Placeholder 4" descr="A group of men holding a certificate&#10;&#10;AI-generated content may be incorrect.">
            <a:extLst>
              <a:ext uri="{FF2B5EF4-FFF2-40B4-BE49-F238E27FC236}">
                <a16:creationId xmlns:a16="http://schemas.microsoft.com/office/drawing/2014/main" id="{EF0902D8-3751-B391-5A61-7926A3D7A2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448734" y="1778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0F08-F8EC-DD18-1798-34E101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531"/>
          </a:xfrm>
        </p:spPr>
        <p:txBody>
          <a:bodyPr/>
          <a:lstStyle/>
          <a:p>
            <a:pPr algn="ctr"/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451D-87A5-4BB9-E9EE-14DD1AC53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1271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Spread the Word – Donated hides come from a variety of locations and individuals</a:t>
            </a:r>
          </a:p>
          <a:p>
            <a:pPr lvl="1"/>
            <a:r>
              <a:rPr lang="en-US" sz="2400" dirty="0"/>
              <a:t>such as hunters, farmers, ranchers, slaughter houses, locker plants, taxidermists and highway departments. It never hurts to ask! This program wouldn’t exist without donations.</a:t>
            </a:r>
          </a:p>
          <a:p>
            <a:r>
              <a:rPr lang="en-US" sz="2800" dirty="0"/>
              <a:t>Set up collection point(s)</a:t>
            </a:r>
          </a:p>
          <a:p>
            <a:r>
              <a:rPr lang="en-US" sz="2800" dirty="0"/>
              <a:t>Have a location to prepare the hides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tanding next to a white box&#10;&#10;AI-generated content may be incorrect.">
            <a:extLst>
              <a:ext uri="{FF2B5EF4-FFF2-40B4-BE49-F238E27FC236}">
                <a16:creationId xmlns:a16="http://schemas.microsoft.com/office/drawing/2014/main" id="{A6EDDCD7-8A3D-DE9B-1242-93CC0B2D6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4845B-528A-3440-8378-0CA5735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19" y="156238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Collecting the hides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22E2-CFCD-1E61-BBCD-C77C4BD8A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19" y="1388933"/>
            <a:ext cx="4258355" cy="3880773"/>
          </a:xfrm>
        </p:spPr>
        <p:txBody>
          <a:bodyPr>
            <a:noAutofit/>
          </a:bodyPr>
          <a:lstStyle/>
          <a:p>
            <a:r>
              <a:rPr lang="en-US" sz="2400" dirty="0"/>
              <a:t>Set up drop off locations/ check them regularly</a:t>
            </a:r>
          </a:p>
          <a:p>
            <a:r>
              <a:rPr lang="en-US" sz="2400" dirty="0"/>
              <a:t>Examine the hides to make sure they are good and not rotten</a:t>
            </a:r>
          </a:p>
          <a:p>
            <a:r>
              <a:rPr lang="en-US" sz="2400" dirty="0"/>
              <a:t>Hair test- gently tug the hair it should not fall out easily </a:t>
            </a:r>
          </a:p>
          <a:p>
            <a:r>
              <a:rPr lang="en-US" sz="2400" dirty="0"/>
              <a:t>Odor- extremely bad smells</a:t>
            </a:r>
          </a:p>
          <a:p>
            <a:r>
              <a:rPr lang="en-US" sz="2400" dirty="0"/>
              <a:t>Color- look for green/gray discoloration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10BD-3CE0-A642-7406-7331A9A6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4947"/>
          </a:xfrm>
        </p:spPr>
        <p:txBody>
          <a:bodyPr/>
          <a:lstStyle/>
          <a:p>
            <a:pPr algn="ctr"/>
            <a:r>
              <a:rPr lang="en-US" dirty="0"/>
              <a:t>Preparing the hides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8F6A-C35B-9970-37A6-CCFCDD62C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Salt the hides</a:t>
            </a:r>
          </a:p>
          <a:p>
            <a:r>
              <a:rPr lang="en-US" sz="3200" dirty="0"/>
              <a:t>You cannot use too much salt</a:t>
            </a:r>
          </a:p>
          <a:p>
            <a:r>
              <a:rPr lang="en-US" sz="3200" dirty="0"/>
              <a:t>Cover the whole surface area</a:t>
            </a:r>
          </a:p>
          <a:p>
            <a:r>
              <a:rPr lang="en-US" sz="3200" dirty="0"/>
              <a:t>Fold or roll your hides to keep the </a:t>
            </a:r>
            <a:r>
              <a:rPr lang="en-US" sz="3200" dirty="0" err="1"/>
              <a:t>saltc</a:t>
            </a:r>
            <a:r>
              <a:rPr lang="en-US" sz="3200" dirty="0"/>
              <a:t> contained inside</a:t>
            </a:r>
          </a:p>
          <a:p>
            <a:r>
              <a:rPr lang="en-US" sz="3200" dirty="0"/>
              <a:t>Place in pallet box</a:t>
            </a:r>
            <a:endParaRPr lang="en-US" dirty="0"/>
          </a:p>
        </p:txBody>
      </p:sp>
      <p:pic>
        <p:nvPicPr>
          <p:cNvPr id="5" name="Picture 4" descr="A bag of salt with a person riding a herd of cattle&#10;&#10;AI-generated content may be incorrect.">
            <a:extLst>
              <a:ext uri="{FF2B5EF4-FFF2-40B4-BE49-F238E27FC236}">
                <a16:creationId xmlns:a16="http://schemas.microsoft.com/office/drawing/2014/main" id="{6D40720E-E4C5-0C83-4484-189822D2C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464547"/>
            <a:ext cx="2628900" cy="39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721C1C-25F9-4317-B872-2444BC5A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2C555F-2EA8-43FC-804A-C8A0197DE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E2B455-492A-43D3-B378-54B66D571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F09B3D2-B58A-4ABA-B2A8-4680BF06C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FA9C903-985C-4D49-8C1A-6EB5017F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E12832F-B33A-49C7-8994-68EED855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6F17E22-3CE0-4111-ADB4-5612B4B35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9E3FD99-5A4A-45A3-A6F7-37CE98B5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F6B9C22-3B33-4E9D-ADFA-7EB9D377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8791F96-6634-47EA-9924-199C50AD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E246BDC-8C6E-4555-9F43-E9B2D16B2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group of people in a warehouse&#10;&#10;AI-generated content may be incorrect.">
            <a:extLst>
              <a:ext uri="{FF2B5EF4-FFF2-40B4-BE49-F238E27FC236}">
                <a16:creationId xmlns:a16="http://schemas.microsoft.com/office/drawing/2014/main" id="{1E629E1D-4E08-7F83-28BC-A822B2193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AD6DCD-6AAE-94D3-4F5A-E418CBAD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Packing Hides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9D2E-CCDF-11BC-1D7A-5BBD77A5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4870701" cy="5224724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/>
              <a:t>Keep hides level</a:t>
            </a:r>
          </a:p>
          <a:p>
            <a:r>
              <a:rPr lang="en-US" sz="3200" dirty="0"/>
              <a:t>Do not overload </a:t>
            </a:r>
          </a:p>
          <a:p>
            <a:r>
              <a:rPr lang="en-US" sz="3200" dirty="0"/>
              <a:t>Shrink wrap if available</a:t>
            </a:r>
          </a:p>
          <a:p>
            <a:r>
              <a:rPr lang="en-US" sz="3200" dirty="0"/>
              <a:t>Store in a dry cool place preferably not outside (hides will drain once packed and salted)</a:t>
            </a:r>
          </a:p>
          <a:p>
            <a:r>
              <a:rPr lang="en-US" sz="3200" dirty="0"/>
              <a:t>Transport to your collection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361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Elks Veterans Leather Program</vt:lpstr>
      <vt:lpstr>State Leather Chair </vt:lpstr>
      <vt:lpstr>Deer Classic (something we do in Iowa)</vt:lpstr>
      <vt:lpstr>District Chair</vt:lpstr>
      <vt:lpstr>Instructions</vt:lpstr>
      <vt:lpstr>Collecting the hides</vt:lpstr>
      <vt:lpstr>Preparing the hides</vt:lpstr>
      <vt:lpstr>PowerPoint Presentation</vt:lpstr>
      <vt:lpstr>Packing Hides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Mann</dc:creator>
  <cp:lastModifiedBy>Mary Morgan</cp:lastModifiedBy>
  <cp:revision>3</cp:revision>
  <dcterms:created xsi:type="dcterms:W3CDTF">2025-06-06T00:29:18Z</dcterms:created>
  <dcterms:modified xsi:type="dcterms:W3CDTF">2025-07-15T17:01:06Z</dcterms:modified>
</cp:coreProperties>
</file>