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20"/>
  </p:notesMasterIdLst>
  <p:sldIdLst>
    <p:sldId id="256" r:id="rId2"/>
    <p:sldId id="257" r:id="rId3"/>
    <p:sldId id="419" r:id="rId4"/>
    <p:sldId id="258" r:id="rId5"/>
    <p:sldId id="263" r:id="rId6"/>
    <p:sldId id="423" r:id="rId7"/>
    <p:sldId id="269" r:id="rId8"/>
    <p:sldId id="271" r:id="rId9"/>
    <p:sldId id="272" r:id="rId10"/>
    <p:sldId id="616" r:id="rId11"/>
    <p:sldId id="623" r:id="rId12"/>
    <p:sldId id="424" r:id="rId13"/>
    <p:sldId id="277" r:id="rId14"/>
    <p:sldId id="624" r:id="rId15"/>
    <p:sldId id="279" r:id="rId16"/>
    <p:sldId id="281" r:id="rId17"/>
    <p:sldId id="284" r:id="rId18"/>
    <p:sldId id="28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3366"/>
    <a:srgbClr val="660066"/>
    <a:srgbClr val="DEF1F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52" autoAdjust="0"/>
    <p:restoredTop sz="94660"/>
  </p:normalViewPr>
  <p:slideViewPr>
    <p:cSldViewPr snapToGrid="0">
      <p:cViewPr varScale="1">
        <p:scale>
          <a:sx n="85" d="100"/>
          <a:sy n="85" d="100"/>
        </p:scale>
        <p:origin x="108"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01.elkshq.net\NSOFFICE\OficForm\Media\ENVSC%20101%20and%20other%20slides\ENVSC%20101%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01.elkshq.net\NSOFFICE\OficForm\Media\ENVSC%20101%20and%20other%20slides\Active%20VS%20Facilities%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Sheet4!$B$1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34-44AE-8A1A-CB183A545B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34-44AE-8A1A-CB183A545B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34-44AE-8A1A-CB183A545B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34-44AE-8A1A-CB183A545BB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534-44AE-8A1A-CB183A545BB6}"/>
              </c:ext>
            </c:extLst>
          </c:dPt>
          <c:dPt>
            <c:idx val="5"/>
            <c:bubble3D val="0"/>
            <c:spPr>
              <a:solidFill>
                <a:srgbClr val="C00000"/>
              </a:solidFill>
              <a:ln w="19050">
                <a:solidFill>
                  <a:schemeClr val="lt1"/>
                </a:solidFill>
              </a:ln>
              <a:effectLst/>
            </c:spPr>
            <c:extLst>
              <c:ext xmlns:c16="http://schemas.microsoft.com/office/drawing/2014/chart" uri="{C3380CC4-5D6E-409C-BE32-E72D297353CC}">
                <c16:uniqueId val="{0000000B-D534-44AE-8A1A-CB183A545BB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534-44AE-8A1A-CB183A545BB6}"/>
              </c:ext>
            </c:extLst>
          </c:dPt>
          <c:dLbls>
            <c:dLbl>
              <c:idx val="0"/>
              <c:layout>
                <c:manualLayout>
                  <c:x val="-0.11942614567545254"/>
                  <c:y val="0.17429191755442333"/>
                </c:manualLayout>
              </c:layout>
              <c:tx>
                <c:rich>
                  <a:bodyPr/>
                  <a:lstStyle/>
                  <a:p>
                    <a:r>
                      <a:rPr lang="en-US" sz="1200" b="1" dirty="0">
                        <a:solidFill>
                          <a:schemeClr val="bg1"/>
                        </a:solidFill>
                      </a:rPr>
                      <a:t>Voluntary Service</a:t>
                    </a:r>
                    <a:r>
                      <a:rPr lang="en-US" sz="1200" b="1" baseline="0" dirty="0">
                        <a:solidFill>
                          <a:schemeClr val="bg1"/>
                        </a:solidFill>
                      </a:rPr>
                      <a:t> </a:t>
                    </a:r>
                    <a:fld id="{6730E101-A072-45B3-9121-51424B60A60C}" type="PERCENTAGE">
                      <a:rPr lang="en-US" sz="1200" b="1" baseline="0">
                        <a:solidFill>
                          <a:schemeClr val="bg1"/>
                        </a:solidFill>
                      </a:rPr>
                      <a:pPr/>
                      <a:t>[PERCENTAGE]</a:t>
                    </a:fld>
                    <a:endParaRPr lang="en-US" sz="1200" b="1" baseline="0" dirty="0">
                      <a:solidFill>
                        <a:schemeClr val="bg1"/>
                      </a:solidFill>
                    </a:endParaRP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34-44AE-8A1A-CB183A545BB6}"/>
                </c:ext>
              </c:extLst>
            </c:dLbl>
            <c:dLbl>
              <c:idx val="1"/>
              <c:layout>
                <c:manualLayout>
                  <c:x val="-9.2224563478862064E-3"/>
                  <c:y val="1.147174617878652E-2"/>
                </c:manualLayout>
              </c:layout>
              <c:tx>
                <c:rich>
                  <a:bodyPr/>
                  <a:lstStyle/>
                  <a:p>
                    <a:r>
                      <a:rPr lang="en-US" sz="1200" b="1"/>
                      <a:t>Veterans Leather Program, </a:t>
                    </a:r>
                    <a:r>
                      <a:rPr lang="en-US" sz="1200" b="1" baseline="0"/>
                      <a:t> </a:t>
                    </a:r>
                    <a:fld id="{344072A2-1C86-41E4-A1F0-8DE7DD5BB2FB}" type="PERCENTAGE">
                      <a:rPr lang="en-US" sz="1200" b="1" baseline="0"/>
                      <a:pPr/>
                      <a:t>[PERCENTAGE]</a:t>
                    </a:fld>
                    <a:endParaRPr lang="en-US" sz="1200" b="1"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34-44AE-8A1A-CB183A545BB6}"/>
                </c:ext>
              </c:extLst>
            </c:dLbl>
            <c:dLbl>
              <c:idx val="2"/>
              <c:layout>
                <c:manualLayout>
                  <c:x val="-0.21752529173289958"/>
                  <c:y val="-8.5208622819206423E-2"/>
                </c:manualLayout>
              </c:layout>
              <c:tx>
                <c:rich>
                  <a:bodyPr/>
                  <a:lstStyle/>
                  <a:p>
                    <a:r>
                      <a:rPr lang="en-US" sz="1200" b="1" baseline="0" dirty="0">
                        <a:solidFill>
                          <a:schemeClr val="bg1"/>
                        </a:solidFill>
                      </a:rPr>
                      <a:t>Freedom Grants, </a:t>
                    </a:r>
                    <a:fld id="{1305233B-B90D-4778-A1BC-39DD4AE4A5B4}" type="PERCENTAGE">
                      <a:rPr lang="en-US" sz="1200" b="1" baseline="0">
                        <a:solidFill>
                          <a:schemeClr val="bg1"/>
                        </a:solidFill>
                      </a:rPr>
                      <a:pPr/>
                      <a:t>[PERCENTAGE]</a:t>
                    </a:fld>
                    <a:endParaRPr lang="en-US" sz="1200" b="1"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34-44AE-8A1A-CB183A545BB6}"/>
                </c:ext>
              </c:extLst>
            </c:dLbl>
            <c:dLbl>
              <c:idx val="3"/>
              <c:layout>
                <c:manualLayout>
                  <c:x val="2.3192365038877182E-2"/>
                  <c:y val="-3.3839547630075649E-2"/>
                </c:manualLayout>
              </c:layout>
              <c:tx>
                <c:rich>
                  <a:bodyPr/>
                  <a:lstStyle/>
                  <a:p>
                    <a:r>
                      <a:rPr lang="en-US" sz="1200" b="1"/>
                      <a:t>Sponsorships</a:t>
                    </a:r>
                    <a:r>
                      <a:rPr lang="en-US" sz="1200" b="1" baseline="0"/>
                      <a:t> &amp; Other Programs, </a:t>
                    </a:r>
                    <a:fld id="{1442243F-650C-4AE4-A871-6940D7B2597E}" type="PERCENTAGE">
                      <a:rPr lang="en-US" sz="1200" b="1" baseline="0"/>
                      <a:pPr/>
                      <a:t>[PERCENTAGE]</a:t>
                    </a:fld>
                    <a:endParaRPr lang="en-US" sz="1200" b="1"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534-44AE-8A1A-CB183A545BB6}"/>
                </c:ext>
              </c:extLst>
            </c:dLbl>
            <c:dLbl>
              <c:idx val="4"/>
              <c:layout>
                <c:manualLayout>
                  <c:x val="-7.5177380996389542E-2"/>
                  <c:y val="-8.3185116566311737E-2"/>
                </c:manualLayout>
              </c:layout>
              <c:tx>
                <c:rich>
                  <a:bodyPr/>
                  <a:lstStyle/>
                  <a:p>
                    <a:r>
                      <a:rPr lang="en-US" sz="1200" b="1" dirty="0">
                        <a:solidFill>
                          <a:schemeClr val="bg1"/>
                        </a:solidFill>
                      </a:rPr>
                      <a:t>Elks Emergency Assistance, </a:t>
                    </a:r>
                    <a:fld id="{8EC7B0A1-B907-4DBB-8133-018C4D3DD061}" type="PERCENTAGE">
                      <a:rPr lang="en-US" sz="1200" b="1" baseline="0">
                        <a:solidFill>
                          <a:schemeClr val="bg1"/>
                        </a:solidFill>
                      </a:rPr>
                      <a:pPr/>
                      <a:t>[PERCENTAGE]</a:t>
                    </a:fld>
                    <a:endParaRPr lang="en-US" sz="1200" b="1"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534-44AE-8A1A-CB183A545BB6}"/>
                </c:ext>
              </c:extLst>
            </c:dLbl>
            <c:dLbl>
              <c:idx val="5"/>
              <c:layout>
                <c:manualLayout>
                  <c:x val="0.23582443039690462"/>
                  <c:y val="-4.0848386598733979E-2"/>
                </c:manualLayout>
              </c:layout>
              <c:tx>
                <c:rich>
                  <a:bodyPr/>
                  <a:lstStyle/>
                  <a:p>
                    <a:r>
                      <a:rPr lang="en-US" sz="1200" b="1" dirty="0">
                        <a:solidFill>
                          <a:schemeClr val="bg1"/>
                        </a:solidFill>
                      </a:rPr>
                      <a:t>Welcome</a:t>
                    </a:r>
                    <a:r>
                      <a:rPr lang="en-US" sz="1200" b="1" baseline="0" dirty="0">
                        <a:solidFill>
                          <a:schemeClr val="bg1"/>
                        </a:solidFill>
                      </a:rPr>
                      <a:t> Home Kits, </a:t>
                    </a:r>
                    <a:fld id="{B601104B-15B3-4835-8638-41F460F8F914}" type="PERCENTAGE">
                      <a:rPr lang="en-US" sz="1200" b="1" baseline="0">
                        <a:solidFill>
                          <a:schemeClr val="bg1"/>
                        </a:solidFill>
                      </a:rPr>
                      <a:pPr/>
                      <a:t>[PERCENTAGE]</a:t>
                    </a:fld>
                    <a:endParaRPr lang="en-US" sz="1200" b="1"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534-44AE-8A1A-CB183A545BB6}"/>
                </c:ext>
              </c:extLst>
            </c:dLbl>
            <c:dLbl>
              <c:idx val="6"/>
              <c:layout>
                <c:manualLayout>
                  <c:x val="4.0017497812773403E-2"/>
                  <c:y val="-1.5500617569862596E-2"/>
                </c:manualLayout>
              </c:layout>
              <c:tx>
                <c:rich>
                  <a:bodyPr/>
                  <a:lstStyle/>
                  <a:p>
                    <a:r>
                      <a:rPr lang="en-US" sz="1200" b="1"/>
                      <a:t>Focus Grants</a:t>
                    </a:r>
                    <a:r>
                      <a:rPr lang="en-US" sz="1200" b="1" baseline="0"/>
                      <a:t>, </a:t>
                    </a:r>
                    <a:fld id="{E2E55EDC-B263-4C40-9E36-5EBF4A28C04A}" type="PERCENTAGE">
                      <a:rPr lang="en-US" sz="1200" b="1" baseline="0"/>
                      <a:pPr/>
                      <a:t>[PERCENTAGE]</a:t>
                    </a:fld>
                    <a:endParaRPr lang="en-US" sz="1200" b="1"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534-44AE-8A1A-CB183A545B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Sheet4!$A$2:$A$8</c:f>
              <c:strCache>
                <c:ptCount val="7"/>
                <c:pt idx="0">
                  <c:v>Voluntary Service</c:v>
                </c:pt>
                <c:pt idx="1">
                  <c:v>Leather</c:v>
                </c:pt>
                <c:pt idx="2">
                  <c:v>Freedom Grants</c:v>
                </c:pt>
                <c:pt idx="3">
                  <c:v>Sponsorships &amp; Other</c:v>
                </c:pt>
                <c:pt idx="4">
                  <c:v>Emergency Assistance</c:v>
                </c:pt>
                <c:pt idx="5">
                  <c:v>Welcome Home Kits</c:v>
                </c:pt>
                <c:pt idx="6">
                  <c:v>Focus Grants</c:v>
                </c:pt>
              </c:strCache>
            </c:strRef>
          </c:cat>
          <c:val>
            <c:numRef>
              <c:f>Sheet4!$B$2:$B$8</c:f>
              <c:numCache>
                <c:formatCode>#,##0.00</c:formatCode>
                <c:ptCount val="7"/>
                <c:pt idx="0">
                  <c:v>909780</c:v>
                </c:pt>
                <c:pt idx="1">
                  <c:v>275600</c:v>
                </c:pt>
                <c:pt idx="2">
                  <c:v>1000000</c:v>
                </c:pt>
                <c:pt idx="3">
                  <c:v>50000</c:v>
                </c:pt>
                <c:pt idx="4">
                  <c:v>1148500</c:v>
                </c:pt>
                <c:pt idx="5" formatCode="#,##0">
                  <c:v>2025000</c:v>
                </c:pt>
                <c:pt idx="6">
                  <c:v>425000</c:v>
                </c:pt>
              </c:numCache>
            </c:numRef>
          </c:val>
          <c:extLst>
            <c:ext xmlns:c16="http://schemas.microsoft.com/office/drawing/2014/chart" uri="{C3380CC4-5D6E-409C-BE32-E72D297353CC}">
              <c16:uniqueId val="{0000000E-D534-44AE-8A1A-CB183A545BB6}"/>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53748282507595"/>
          <c:y val="5.6602112774138631E-2"/>
          <c:w val="0.77798156765670778"/>
          <c:h val="0.87955560656183396"/>
        </c:manualLayout>
      </c:layout>
      <c:barChart>
        <c:barDir val="bar"/>
        <c:grouping val="clustered"/>
        <c:varyColors val="0"/>
        <c:ser>
          <c:idx val="0"/>
          <c:order val="0"/>
          <c:tx>
            <c:strRef>
              <c:f>Sheet6!$B$1</c:f>
              <c:strCache>
                <c:ptCount val="1"/>
                <c:pt idx="0">
                  <c:v>Count of FacilityType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Sheet6!$A$2:$A$9</c:f>
              <c:strCache>
                <c:ptCount val="8"/>
                <c:pt idx="0">
                  <c:v>Clinic</c:v>
                </c:pt>
                <c:pt idx="1">
                  <c:v>CRRC</c:v>
                </c:pt>
                <c:pt idx="2">
                  <c:v>Housing Facility</c:v>
                </c:pt>
                <c:pt idx="3">
                  <c:v>Treatment Court</c:v>
                </c:pt>
                <c:pt idx="4">
                  <c:v>USO</c:v>
                </c:pt>
                <c:pt idx="5">
                  <c:v>VAMC</c:v>
                </c:pt>
                <c:pt idx="6">
                  <c:v>Vet Center</c:v>
                </c:pt>
                <c:pt idx="7">
                  <c:v>Veterans Home</c:v>
                </c:pt>
              </c:strCache>
            </c:strRef>
          </c:cat>
          <c:val>
            <c:numRef>
              <c:f>Sheet6!$B$2:$B$9</c:f>
              <c:numCache>
                <c:formatCode>General</c:formatCode>
                <c:ptCount val="8"/>
                <c:pt idx="0">
                  <c:v>70</c:v>
                </c:pt>
                <c:pt idx="1">
                  <c:v>5</c:v>
                </c:pt>
                <c:pt idx="2">
                  <c:v>27</c:v>
                </c:pt>
                <c:pt idx="3">
                  <c:v>8</c:v>
                </c:pt>
                <c:pt idx="4">
                  <c:v>11</c:v>
                </c:pt>
                <c:pt idx="5">
                  <c:v>159</c:v>
                </c:pt>
                <c:pt idx="6">
                  <c:v>7</c:v>
                </c:pt>
                <c:pt idx="7">
                  <c:v>126</c:v>
                </c:pt>
              </c:numCache>
            </c:numRef>
          </c:val>
          <c:extLst>
            <c:ext xmlns:c16="http://schemas.microsoft.com/office/drawing/2014/chart" uri="{C3380CC4-5D6E-409C-BE32-E72D297353CC}">
              <c16:uniqueId val="{00000000-4DC0-4672-8553-9158368653B9}"/>
            </c:ext>
          </c:extLst>
        </c:ser>
        <c:dLbls>
          <c:dLblPos val="outEnd"/>
          <c:showLegendKey val="0"/>
          <c:showVal val="1"/>
          <c:showCatName val="0"/>
          <c:showSerName val="0"/>
          <c:showPercent val="0"/>
          <c:showBubbleSize val="0"/>
        </c:dLbls>
        <c:gapWidth val="182"/>
        <c:axId val="684238672"/>
        <c:axId val="684237712"/>
      </c:barChart>
      <c:catAx>
        <c:axId val="68423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237712"/>
        <c:crosses val="autoZero"/>
        <c:auto val="1"/>
        <c:lblAlgn val="ctr"/>
        <c:lblOffset val="100"/>
        <c:noMultiLvlLbl val="0"/>
      </c:catAx>
      <c:valAx>
        <c:axId val="684237712"/>
        <c:scaling>
          <c:orientation val="minMax"/>
        </c:scaling>
        <c:delete val="0"/>
        <c:axPos val="b"/>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238672"/>
        <c:crosses val="autoZero"/>
        <c:crossBetween val="between"/>
      </c:valAx>
      <c:spPr>
        <a:noFill/>
        <a:ln>
          <a:noFill/>
        </a:ln>
        <a:effectLst/>
      </c:spPr>
    </c:plotArea>
    <c:plotVisOnly val="1"/>
    <c:dispBlanksAs val="gap"/>
    <c:showDLblsOverMax val="0"/>
  </c:chart>
  <c:spPr>
    <a:noFill/>
    <a:ln>
      <a:solidFill>
        <a:schemeClr val="accent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B46A49-8441-4AE2-A3C9-66366FD86A84}" type="datetimeFigureOut">
              <a:rPr lang="en-US" smtClean="0"/>
              <a:t>3/9/2026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3C8223-6851-4CB9-951C-55A29E25A4EE}" type="slidenum">
              <a:rPr lang="en-US" smtClean="0"/>
              <a:t>‹#›</a:t>
            </a:fld>
            <a:endParaRPr lang="en-US"/>
          </a:p>
        </p:txBody>
      </p:sp>
    </p:spTree>
    <p:extLst>
      <p:ext uri="{BB962C8B-B14F-4D97-AF65-F5344CB8AC3E}">
        <p14:creationId xmlns:p14="http://schemas.microsoft.com/office/powerpoint/2010/main" val="60591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a:t>Good intentions are not enough. Be practical, considerate and well informed. </a:t>
            </a:r>
          </a:p>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3</a:t>
            </a:fld>
            <a:endParaRPr lang="en-US" dirty="0"/>
          </a:p>
        </p:txBody>
      </p:sp>
    </p:spTree>
    <p:extLst>
      <p:ext uri="{BB962C8B-B14F-4D97-AF65-F5344CB8AC3E}">
        <p14:creationId xmlns:p14="http://schemas.microsoft.com/office/powerpoint/2010/main" val="189317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7242-B258-111B-C0E7-F614EF1BFE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D5E456-7447-6AB6-D1F6-BC5A220DF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61F1B-6807-98DB-B54F-B5734077897F}"/>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F5C253C3-87CD-5D7C-CA22-23D73F974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A7AEC-1DC9-5CB7-4478-FAAFA33EF990}"/>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134104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210E-6475-95C8-427F-3B964BDAF7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2EC5F-30BB-E34E-936B-2509E208F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D58F4-FF74-B79E-01F1-9A0B5B6B437F}"/>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62F22116-3436-9372-75E9-D3BFB9BEA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BF2ED-9C7F-A834-C1B5-42B36254C4CF}"/>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181989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D66D5-DE56-5C65-D18C-3D6EC27E14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B5A1F-FD80-B130-5701-545F7C7FD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70679-D3C8-56F6-5494-F9F856D23C84}"/>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054FD044-A557-525A-AAA8-D569F9D3F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C66EF-C9BB-0D15-B005-83D182828CAE}"/>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165534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8558-F966-A37D-A026-8188EA13B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E69BE-D829-DB09-0C3E-8E4F9C795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F5AB5-7DEA-1F98-B38A-AB4E84E93FDB}"/>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DD8AD6BD-F29B-A6BD-051D-8BB475C97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B9005-7FD2-1F87-7E29-EA82A9CD5961}"/>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378424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BB18-95EE-A9B9-63C4-DCE2DB455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D4D00-4809-9FE6-309D-C50BF44936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CCB66-D49F-8CC9-7368-F587BF23A8EA}"/>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930345B7-AAC8-69B7-46FD-DEED5AB21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47524-3FA8-2033-69BA-1E9343CDA996}"/>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38626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F62D-8058-4E05-4D8E-49961A019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B0B8F-85C3-47F5-F8DA-C0D5BABCC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C946A-2D3A-FA7A-EA84-B2097AF1D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B44A1-76B7-94A0-F43A-A51E0274FB5D}"/>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6" name="Footer Placeholder 5">
            <a:extLst>
              <a:ext uri="{FF2B5EF4-FFF2-40B4-BE49-F238E27FC236}">
                <a16:creationId xmlns:a16="http://schemas.microsoft.com/office/drawing/2014/main" id="{95697DA0-30A5-66CB-81D6-6509C538F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4A97D-4BCA-5AD1-B977-0BBFB0344AB0}"/>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229403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B305-5D17-2040-1420-DDB1F87644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619E64-31DE-98A7-4CF6-2A3FDAE3F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78AB78-4C72-5E02-DC51-D93718332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308D2-BF75-6F0A-5E97-013CC44AA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119C73-BA87-2A56-D764-132377773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B7A38-9F6C-CBDE-AD6E-97EA28ADE9A3}"/>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8" name="Footer Placeholder 7">
            <a:extLst>
              <a:ext uri="{FF2B5EF4-FFF2-40B4-BE49-F238E27FC236}">
                <a16:creationId xmlns:a16="http://schemas.microsoft.com/office/drawing/2014/main" id="{4C6DEA1D-F040-F399-FB00-C9C8BE2118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870449-AC5B-2E54-AA4F-43CA6093049A}"/>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14585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7E24-88BD-0CF1-0B4F-4F922FAF5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28C833-65F0-B180-CAA3-CAD469BE7605}"/>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4" name="Footer Placeholder 3">
            <a:extLst>
              <a:ext uri="{FF2B5EF4-FFF2-40B4-BE49-F238E27FC236}">
                <a16:creationId xmlns:a16="http://schemas.microsoft.com/office/drawing/2014/main" id="{45EBBEA6-81EE-F0AF-F47B-69F66F4B40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07A142-3BC3-9EDB-1BB2-818F1A984273}"/>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1988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2A4B1-9984-ADC0-99EC-5A1A0019FC94}"/>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3" name="Footer Placeholder 2">
            <a:extLst>
              <a:ext uri="{FF2B5EF4-FFF2-40B4-BE49-F238E27FC236}">
                <a16:creationId xmlns:a16="http://schemas.microsoft.com/office/drawing/2014/main" id="{02168B98-CA2C-1D50-2D49-76E032343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B6D971-ACF5-A2B5-0FA8-8C494A10E153}"/>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352988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26E7-2D9C-B5C3-0ADF-C7335240B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DEE78-BB79-5DCA-BECF-D2812B3B2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8E678-A655-EF14-B507-867778831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B2F65-79B7-C598-FEB6-896C928B090B}"/>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6" name="Footer Placeholder 5">
            <a:extLst>
              <a:ext uri="{FF2B5EF4-FFF2-40B4-BE49-F238E27FC236}">
                <a16:creationId xmlns:a16="http://schemas.microsoft.com/office/drawing/2014/main" id="{13C29F29-FC67-5398-9CF1-99BF6A24F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A2EE9-0E64-3446-C4C8-0363DE9A8465}"/>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277740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3293-6E47-8C3A-28A3-E1F192EB3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9F28B-6E4C-E8EF-1113-9079C6955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6D9B0-05A0-4080-D29F-A1C4D99F6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71F58-BCC3-6A9C-36F5-7508D762A9C7}"/>
              </a:ext>
            </a:extLst>
          </p:cNvPr>
          <p:cNvSpPr>
            <a:spLocks noGrp="1"/>
          </p:cNvSpPr>
          <p:nvPr>
            <p:ph type="dt" sz="half" idx="10"/>
          </p:nvPr>
        </p:nvSpPr>
        <p:spPr/>
        <p:txBody>
          <a:bodyPr/>
          <a:lstStyle/>
          <a:p>
            <a:fld id="{967D1C14-6832-4578-95D7-A3D34FD56E95}" type="datetimeFigureOut">
              <a:rPr lang="en-US" smtClean="0"/>
              <a:t>3/9/2026</a:t>
            </a:fld>
            <a:endParaRPr lang="en-US"/>
          </a:p>
        </p:txBody>
      </p:sp>
      <p:sp>
        <p:nvSpPr>
          <p:cNvPr id="6" name="Footer Placeholder 5">
            <a:extLst>
              <a:ext uri="{FF2B5EF4-FFF2-40B4-BE49-F238E27FC236}">
                <a16:creationId xmlns:a16="http://schemas.microsoft.com/office/drawing/2014/main" id="{24DBEC6E-8932-2F32-56D6-E7D06E513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1DEB7-AA10-DA36-8C7E-9544AB95CC3C}"/>
              </a:ext>
            </a:extLst>
          </p:cNvPr>
          <p:cNvSpPr>
            <a:spLocks noGrp="1"/>
          </p:cNvSpPr>
          <p:nvPr>
            <p:ph type="sldNum" sz="quarter" idx="12"/>
          </p:nvPr>
        </p:nvSpPr>
        <p:spPr/>
        <p:txBody>
          <a:bodyPr/>
          <a:lstStyle/>
          <a:p>
            <a:fld id="{43B08E21-1BF8-4D58-B3F6-BB99046DC292}" type="slidenum">
              <a:rPr lang="en-US" smtClean="0"/>
              <a:t>‹#›</a:t>
            </a:fld>
            <a:endParaRPr lang="en-US"/>
          </a:p>
        </p:txBody>
      </p:sp>
    </p:spTree>
    <p:extLst>
      <p:ext uri="{BB962C8B-B14F-4D97-AF65-F5344CB8AC3E}">
        <p14:creationId xmlns:p14="http://schemas.microsoft.com/office/powerpoint/2010/main" val="92891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39313-93D0-90C3-8EF0-57C8B897C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392F5-0633-338B-0558-69A82B980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62A8B-CECB-A9E3-4637-15406332C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D1C14-6832-4578-95D7-A3D34FD56E95}" type="datetimeFigureOut">
              <a:rPr lang="en-US" smtClean="0"/>
              <a:t>3/9/2026</a:t>
            </a:fld>
            <a:endParaRPr lang="en-US"/>
          </a:p>
        </p:txBody>
      </p:sp>
      <p:sp>
        <p:nvSpPr>
          <p:cNvPr id="5" name="Footer Placeholder 4">
            <a:extLst>
              <a:ext uri="{FF2B5EF4-FFF2-40B4-BE49-F238E27FC236}">
                <a16:creationId xmlns:a16="http://schemas.microsoft.com/office/drawing/2014/main" id="{68307C46-DFF8-ADF6-7472-2FA9EC4E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5F103C-648E-55A7-BFD6-824E20F85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B08E21-1BF8-4D58-B3F6-BB99046DC292}" type="slidenum">
              <a:rPr lang="en-US" smtClean="0"/>
              <a:t>‹#›</a:t>
            </a:fld>
            <a:endParaRPr lang="en-US"/>
          </a:p>
        </p:txBody>
      </p:sp>
    </p:spTree>
    <p:extLst>
      <p:ext uri="{BB962C8B-B14F-4D97-AF65-F5344CB8AC3E}">
        <p14:creationId xmlns:p14="http://schemas.microsoft.com/office/powerpoint/2010/main" val="265345553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elks.org/vets/leather.cf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Vets@elks.or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8">
            <a:extLst>
              <a:ext uri="{FF2B5EF4-FFF2-40B4-BE49-F238E27FC236}">
                <a16:creationId xmlns:a16="http://schemas.microsoft.com/office/drawing/2014/main" id="{BAE64492-CB88-4649-AC01-4BE487E00522}"/>
              </a:ext>
            </a:extLst>
          </p:cNvPr>
          <p:cNvSpPr>
            <a:spLocks/>
          </p:cNvSpPr>
          <p:nvPr/>
        </p:nvSpPr>
        <p:spPr>
          <a:xfrm>
            <a:off x="646376" y="551602"/>
            <a:ext cx="3751888" cy="2785947"/>
          </a:xfrm>
          <a:prstGeom prst="rect">
            <a:avLst/>
          </a:prstGeom>
        </p:spPr>
        <p:txBody>
          <a:bodyPr vert="horz" lIns="91440" tIns="45720" rIns="91440" bIns="45720" rtlCol="0" anchor="b">
            <a:normAutofit/>
          </a:bodyPr>
          <a:lstStyle/>
          <a:p>
            <a:pPr>
              <a:lnSpc>
                <a:spcPct val="90000"/>
              </a:lnSpc>
              <a:spcBef>
                <a:spcPct val="0"/>
              </a:spcBef>
              <a:spcAft>
                <a:spcPts val="593"/>
              </a:spcAft>
            </a:pPr>
            <a:r>
              <a:rPr lang="en-US" sz="7200" kern="1200" dirty="0">
                <a:solidFill>
                  <a:srgbClr val="003366"/>
                </a:solidFill>
                <a:latin typeface="Arial Black" panose="020B0A04020102020204" pitchFamily="34" charset="0"/>
                <a:ea typeface="+mj-ea"/>
                <a:cs typeface="Arial" panose="020B0604020202020204" pitchFamily="34" charset="0"/>
              </a:rPr>
              <a:t>ENVSC 101</a:t>
            </a:r>
          </a:p>
        </p:txBody>
      </p:sp>
      <p:sp>
        <p:nvSpPr>
          <p:cNvPr id="3" name="Subtitle 2">
            <a:extLst>
              <a:ext uri="{FF2B5EF4-FFF2-40B4-BE49-F238E27FC236}">
                <a16:creationId xmlns:a16="http://schemas.microsoft.com/office/drawing/2014/main" id="{DF252F15-DA1C-41CF-B692-F473A3A16B2C}"/>
              </a:ext>
            </a:extLst>
          </p:cNvPr>
          <p:cNvSpPr>
            <a:spLocks/>
          </p:cNvSpPr>
          <p:nvPr/>
        </p:nvSpPr>
        <p:spPr>
          <a:xfrm>
            <a:off x="646376" y="3509264"/>
            <a:ext cx="3357159" cy="2614236"/>
          </a:xfrm>
          <a:prstGeom prst="rect">
            <a:avLst/>
          </a:prstGeom>
        </p:spPr>
        <p:txBody>
          <a:bodyPr vert="horz" lIns="91440" tIns="45720" rIns="91440" bIns="45720" rtlCol="0">
            <a:normAutofit/>
          </a:bodyPr>
          <a:lstStyle/>
          <a:p>
            <a:pPr>
              <a:lnSpc>
                <a:spcPct val="90000"/>
              </a:lnSpc>
              <a:spcBef>
                <a:spcPts val="1000"/>
              </a:spcBef>
              <a:spcAft>
                <a:spcPts val="593"/>
              </a:spcAft>
            </a:pPr>
            <a:r>
              <a:rPr lang="en-US" sz="3200" kern="1200" dirty="0">
                <a:solidFill>
                  <a:srgbClr val="C00000"/>
                </a:solidFill>
                <a:latin typeface="Arial" panose="020B0604020202020204" pitchFamily="34" charset="0"/>
                <a:cs typeface="Arial" panose="020B0604020202020204" pitchFamily="34" charset="0"/>
              </a:rPr>
              <a:t>Serving Our Nation’s Veterans</a:t>
            </a:r>
          </a:p>
        </p:txBody>
      </p:sp>
      <p:pic>
        <p:nvPicPr>
          <p:cNvPr id="10" name="Picture 9">
            <a:extLst>
              <a:ext uri="{FF2B5EF4-FFF2-40B4-BE49-F238E27FC236}">
                <a16:creationId xmlns:a16="http://schemas.microsoft.com/office/drawing/2014/main" id="{C842E0F7-F192-4C7D-AEA5-538786E4E46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657343" y="-2"/>
            <a:ext cx="2745766" cy="222875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137665AD-E24F-4AB7-A2E7-32DC215ADBD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657343" y="2400474"/>
            <a:ext cx="2742158" cy="205704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296FABFB-C621-4D14-A024-73F593078BB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7570565" y="10"/>
            <a:ext cx="4614002" cy="333753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F144FC5E-ECBA-4D41-B05F-8F229049A579}"/>
              </a:ext>
            </a:extLst>
          </p:cNvPr>
          <p:cNvPicPr>
            <a:picLocks noChangeAspect="1"/>
          </p:cNvPicPr>
          <p:nvPr/>
        </p:nvPicPr>
        <p:blipFill>
          <a:blip r:embed="rId5" cstate="screen">
            <a:extLst>
              <a:ext uri="{28A0092B-C50C-407E-A947-70E740481C1C}">
                <a14:useLocalDpi xmlns:a14="http://schemas.microsoft.com/office/drawing/2010/main" val="0"/>
              </a:ext>
            </a:extLst>
          </a:blip>
          <a:stretch/>
        </p:blipFill>
        <p:spPr>
          <a:xfrm>
            <a:off x="4911854" y="4540956"/>
            <a:ext cx="2365241" cy="2233605"/>
          </a:xfrm>
          <a:prstGeom prst="rect">
            <a:avLst/>
          </a:prstGeom>
        </p:spPr>
      </p:pic>
      <p:pic>
        <p:nvPicPr>
          <p:cNvPr id="5" name="Content Placeholder 5">
            <a:extLst>
              <a:ext uri="{FF2B5EF4-FFF2-40B4-BE49-F238E27FC236}">
                <a16:creationId xmlns:a16="http://schemas.microsoft.com/office/drawing/2014/main" id="{673E5119-838E-47E9-A035-465C0ADCE2E8}"/>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7570565" y="3509264"/>
            <a:ext cx="4614002" cy="33487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745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B5A69A8-1A57-5746-241A-546A268CA6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11134"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05E3A2-D7AF-4CD5-A5F2-A7655264A3DF}"/>
              </a:ext>
            </a:extLst>
          </p:cNvPr>
          <p:cNvSpPr>
            <a:spLocks noGrp="1"/>
          </p:cNvSpPr>
          <p:nvPr>
            <p:ph type="title"/>
          </p:nvPr>
        </p:nvSpPr>
        <p:spPr>
          <a:xfrm>
            <a:off x="7930899" y="148344"/>
            <a:ext cx="3822189" cy="1899912"/>
          </a:xfrm>
        </p:spPr>
        <p:txBody>
          <a:bodyPr vert="horz" lIns="91440" tIns="45720" rIns="91440" bIns="45720" rtlCol="0">
            <a:normAutofit/>
          </a:bodyPr>
          <a:lstStyle/>
          <a:p>
            <a:r>
              <a:rPr lang="en-US" sz="4000" b="1" i="0" kern="1200" spc="-50" baseline="0" dirty="0">
                <a:solidFill>
                  <a:srgbClr val="336699"/>
                </a:solidFill>
                <a:latin typeface="Arial Black" panose="020B0A04020102020204" pitchFamily="34" charset="0"/>
                <a:cs typeface="Arial" panose="020B0604020202020204" pitchFamily="34" charset="0"/>
              </a:rPr>
              <a:t>Welcome Home Kits</a:t>
            </a:r>
          </a:p>
        </p:txBody>
      </p:sp>
      <p:sp>
        <p:nvSpPr>
          <p:cNvPr id="4" name="Content Placeholder 3">
            <a:extLst>
              <a:ext uri="{FF2B5EF4-FFF2-40B4-BE49-F238E27FC236}">
                <a16:creationId xmlns:a16="http://schemas.microsoft.com/office/drawing/2014/main" id="{3DFC4AEB-B854-35DA-9885-F47E67E5919B}"/>
              </a:ext>
            </a:extLst>
          </p:cNvPr>
          <p:cNvSpPr>
            <a:spLocks noGrp="1"/>
          </p:cNvSpPr>
          <p:nvPr>
            <p:ph idx="1"/>
          </p:nvPr>
        </p:nvSpPr>
        <p:spPr>
          <a:xfrm>
            <a:off x="7933945" y="1883664"/>
            <a:ext cx="4117847" cy="4727447"/>
          </a:xfrm>
        </p:spPr>
        <p:txBody>
          <a:bodyPr vert="horz" lIns="91440" tIns="45720" rIns="91440" bIns="45720" rtlCol="0">
            <a:normAutofit lnSpcReduction="10000"/>
          </a:bodyPr>
          <a:lstStyle/>
          <a:p>
            <a:pPr marL="0" indent="0">
              <a:buClr>
                <a:schemeClr val="tx1"/>
              </a:buClr>
              <a:buNone/>
            </a:pPr>
            <a:r>
              <a:rPr lang="en-US" sz="1600" dirty="0">
                <a:latin typeface="Arial" panose="020B0604020202020204" pitchFamily="34" charset="0"/>
                <a:cs typeface="Arial" panose="020B0604020202020204" pitchFamily="34" charset="0"/>
              </a:rPr>
              <a:t>Most formerly homeless veterans move into new homes with nothing. Elks can help! Here’s how to get started.</a:t>
            </a:r>
          </a:p>
          <a:p>
            <a:pPr>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Find out what the veteran needs. Start with a standard list of what a new home would need, and then tailor the kit to the needs and preferences of the veteran.</a:t>
            </a:r>
          </a:p>
          <a:p>
            <a:pPr>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Shop for the items. Look for deals. Ask Lodge members if they have items to donate. Hold a supply drive to collect common items. </a:t>
            </a:r>
          </a:p>
          <a:p>
            <a:pPr>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Assemble and deliver the kit! Deliver the kit to the veteran or project partner. Stay in touch with the veteran if you can. </a:t>
            </a:r>
          </a:p>
          <a:p>
            <a:pPr>
              <a:buClr>
                <a:schemeClr val="tx1"/>
              </a:buClr>
              <a:buFont typeface="Arial" panose="020B0604020202020204" pitchFamily="34" charset="0"/>
              <a:buChar char="•"/>
            </a:pPr>
            <a:r>
              <a:rPr lang="en-US" sz="1600" dirty="0">
                <a:latin typeface="Arial" panose="020B0604020202020204" pitchFamily="34" charset="0"/>
                <a:cs typeface="Arial" panose="020B0604020202020204" pitchFamily="34" charset="0"/>
              </a:rPr>
              <a:t>Submit your receipts to the ENVSC online. The ENVSC will reimburse your Lodge up to $400 for each Welcome Home Kit you provide, and up to $600 for each kit that also includes a bed.</a:t>
            </a:r>
          </a:p>
          <a:p>
            <a:pPr marL="285750" indent="-285750"/>
            <a:endParaRPr lang="en-US" sz="1100" dirty="0"/>
          </a:p>
        </p:txBody>
      </p:sp>
    </p:spTree>
    <p:extLst>
      <p:ext uri="{BB962C8B-B14F-4D97-AF65-F5344CB8AC3E}">
        <p14:creationId xmlns:p14="http://schemas.microsoft.com/office/powerpoint/2010/main" val="165044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12682-ABC6-994A-AB2B-9A2A8F328218}"/>
              </a:ext>
            </a:extLst>
          </p:cNvPr>
          <p:cNvSpPr>
            <a:spLocks noGrp="1"/>
          </p:cNvSpPr>
          <p:nvPr>
            <p:ph type="title"/>
          </p:nvPr>
        </p:nvSpPr>
        <p:spPr>
          <a:xfrm>
            <a:off x="361191" y="358138"/>
            <a:ext cx="6002110" cy="1495425"/>
          </a:xfrm>
        </p:spPr>
        <p:txBody>
          <a:bodyPr vert="horz" lIns="91440" tIns="45720" rIns="91440" bIns="45720" rtlCol="0" anchor="ctr">
            <a:normAutofit/>
          </a:bodyPr>
          <a:lstStyle/>
          <a:p>
            <a:r>
              <a:rPr lang="en-US" sz="4000" b="1" dirty="0">
                <a:solidFill>
                  <a:srgbClr val="C00000"/>
                </a:solidFill>
                <a:latin typeface="Arial Black" panose="020B0A04020102020204" pitchFamily="34" charset="0"/>
              </a:rPr>
              <a:t>Welcome Home Kit FAQs and Tips </a:t>
            </a:r>
          </a:p>
        </p:txBody>
      </p:sp>
      <p:sp>
        <p:nvSpPr>
          <p:cNvPr id="17" name="TextBox 16">
            <a:extLst>
              <a:ext uri="{FF2B5EF4-FFF2-40B4-BE49-F238E27FC236}">
                <a16:creationId xmlns:a16="http://schemas.microsoft.com/office/drawing/2014/main" id="{846CE7E6-7EC2-06EB-1757-16764E8F931D}"/>
              </a:ext>
            </a:extLst>
          </p:cNvPr>
          <p:cNvSpPr txBox="1"/>
          <p:nvPr/>
        </p:nvSpPr>
        <p:spPr>
          <a:xfrm>
            <a:off x="361191" y="1869182"/>
            <a:ext cx="6002110" cy="4794125"/>
          </a:xfrm>
          <a:prstGeom prst="rect">
            <a:avLst/>
          </a:prstGeom>
        </p:spPr>
        <p:txBody>
          <a:bodyPr vert="horz" lIns="91440" tIns="45720" rIns="91440" bIns="45720" rtlCol="0">
            <a:normAutofit lnSpcReduction="10000"/>
          </a:bodyPr>
          <a:lstStyle/>
          <a:p>
            <a:pPr marL="342900" indent="-342900">
              <a:lnSpc>
                <a:spcPct val="90000"/>
              </a:lnSpc>
              <a:spcBef>
                <a:spcPts val="1000"/>
              </a:spcBef>
              <a:buClr>
                <a:schemeClr val="tx1"/>
              </a:buClr>
              <a:buSzPct val="80000"/>
              <a:buFont typeface="Arial" panose="020B0604020202020204" pitchFamily="34" charset="0"/>
              <a:buChar char="•"/>
            </a:pPr>
            <a:r>
              <a:rPr lang="en-US" sz="2400" dirty="0"/>
              <a:t>A kit must include a variety of items. It may not include just one of two items.</a:t>
            </a:r>
          </a:p>
          <a:p>
            <a:pPr marL="342900" indent="-342900">
              <a:lnSpc>
                <a:spcPct val="90000"/>
              </a:lnSpc>
              <a:spcBef>
                <a:spcPts val="1000"/>
              </a:spcBef>
              <a:buClr>
                <a:schemeClr val="tx1"/>
              </a:buClr>
              <a:buSzPct val="80000"/>
              <a:buFont typeface="Arial" panose="020B0604020202020204" pitchFamily="34" charset="0"/>
              <a:buChar char="•"/>
            </a:pPr>
            <a:r>
              <a:rPr lang="en-US" sz="2400" dirty="0"/>
              <a:t>Kits are intended exclusively for veterans exiting homelessness and moving into new homes.</a:t>
            </a:r>
          </a:p>
          <a:p>
            <a:pPr marL="342900" indent="-342900">
              <a:lnSpc>
                <a:spcPct val="90000"/>
              </a:lnSpc>
              <a:spcBef>
                <a:spcPts val="1000"/>
              </a:spcBef>
              <a:buClr>
                <a:schemeClr val="tx1"/>
              </a:buClr>
              <a:buSzPct val="80000"/>
              <a:buFont typeface="Arial" panose="020B0604020202020204" pitchFamily="34" charset="0"/>
              <a:buChar char="•"/>
            </a:pPr>
            <a:r>
              <a:rPr lang="en-US" sz="2400" dirty="0"/>
              <a:t>Gift cards may not comprise more than $25 of any kit. Food may not comprise more than $50 of any kit.</a:t>
            </a:r>
          </a:p>
          <a:p>
            <a:pPr marL="342900" indent="-342900">
              <a:lnSpc>
                <a:spcPct val="90000"/>
              </a:lnSpc>
              <a:spcBef>
                <a:spcPts val="1000"/>
              </a:spcBef>
              <a:buClr>
                <a:schemeClr val="tx1"/>
              </a:buClr>
              <a:buSzPct val="80000"/>
              <a:buFont typeface="Arial" panose="020B0604020202020204" pitchFamily="34" charset="0"/>
              <a:buChar char="•"/>
            </a:pPr>
            <a:r>
              <a:rPr lang="en-US" sz="2400" dirty="0"/>
              <a:t>We recommend that beds do not comprise more than $500 of any kit.</a:t>
            </a:r>
          </a:p>
          <a:p>
            <a:pPr marL="342900" indent="-342900">
              <a:lnSpc>
                <a:spcPct val="90000"/>
              </a:lnSpc>
              <a:spcBef>
                <a:spcPts val="1000"/>
              </a:spcBef>
              <a:buClr>
                <a:schemeClr val="tx1"/>
              </a:buClr>
              <a:buSzPct val="80000"/>
              <a:buFont typeface="Arial" panose="020B0604020202020204" pitchFamily="34" charset="0"/>
              <a:buChar char="•"/>
            </a:pPr>
            <a:r>
              <a:rPr lang="en-US" sz="2400" dirty="0"/>
              <a:t>If your Lodge can only do a kit every few months that is fine. This isn’t a numbers race; it is about helping veterans whenever we can.</a:t>
            </a:r>
          </a:p>
          <a:p>
            <a:pPr marL="285750" indent="-228600">
              <a:lnSpc>
                <a:spcPct val="90000"/>
              </a:lnSpc>
              <a:spcBef>
                <a:spcPts val="1000"/>
              </a:spcBef>
              <a:buClr>
                <a:schemeClr val="bg2">
                  <a:lumMod val="40000"/>
                  <a:lumOff val="60000"/>
                </a:schemeClr>
              </a:buClr>
              <a:buSzPct val="8000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142AFC39-B6FE-E241-BEA8-D013A16C1B81}"/>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rot="5400000">
            <a:off x="6266720" y="932720"/>
            <a:ext cx="6858000" cy="4992560"/>
          </a:xfrm>
          <a:prstGeom prst="rect">
            <a:avLst/>
          </a:prstGeom>
          <a:effectLst/>
        </p:spPr>
      </p:pic>
    </p:spTree>
    <p:extLst>
      <p:ext uri="{BB962C8B-B14F-4D97-AF65-F5344CB8AC3E}">
        <p14:creationId xmlns:p14="http://schemas.microsoft.com/office/powerpoint/2010/main" val="278358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25CF-E41B-4487-B889-E81828407DB6}"/>
              </a:ext>
            </a:extLst>
          </p:cNvPr>
          <p:cNvSpPr txBox="1">
            <a:spLocks/>
          </p:cNvSpPr>
          <p:nvPr/>
        </p:nvSpPr>
        <p:spPr>
          <a:xfrm>
            <a:off x="303048" y="367231"/>
            <a:ext cx="5616217" cy="7574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defTabSz="457200">
              <a:spcAft>
                <a:spcPts val="600"/>
              </a:spcAft>
            </a:pPr>
            <a:r>
              <a:rPr lang="en-US" sz="4200" b="1" i="0" kern="1200" dirty="0">
                <a:solidFill>
                  <a:srgbClr val="336699"/>
                </a:solidFill>
                <a:latin typeface="Arial Black" panose="020B0A04020102020204" pitchFamily="34" charset="0"/>
                <a:cs typeface="Arial" panose="020B0604020202020204" pitchFamily="34" charset="0"/>
              </a:rPr>
              <a:t>Focus Grants</a:t>
            </a:r>
          </a:p>
        </p:txBody>
      </p:sp>
      <p:sp>
        <p:nvSpPr>
          <p:cNvPr id="5" name="TextBox 4">
            <a:extLst>
              <a:ext uri="{FF2B5EF4-FFF2-40B4-BE49-F238E27FC236}">
                <a16:creationId xmlns:a16="http://schemas.microsoft.com/office/drawing/2014/main" id="{F00CAB6F-2CEA-4024-B187-7913396D173D}"/>
              </a:ext>
            </a:extLst>
          </p:cNvPr>
          <p:cNvSpPr txBox="1"/>
          <p:nvPr/>
        </p:nvSpPr>
        <p:spPr>
          <a:xfrm>
            <a:off x="313089" y="904395"/>
            <a:ext cx="5782911" cy="1987952"/>
          </a:xfrm>
          <a:prstGeom prst="rect">
            <a:avLst/>
          </a:prstGeom>
        </p:spPr>
        <p:txBody>
          <a:bodyPr vert="horz" lIns="91440" tIns="45720" rIns="91440" bIns="45720" rtlCol="0">
            <a:normAutofit/>
          </a:bodyPr>
          <a:lstStyle/>
          <a:p>
            <a:pPr indent="-228600">
              <a:lnSpc>
                <a:spcPct val="90000"/>
              </a:lnSpc>
              <a:spcBef>
                <a:spcPts val="1000"/>
              </a:spcBef>
              <a:buClr>
                <a:schemeClr val="bg2">
                  <a:lumMod val="40000"/>
                  <a:lumOff val="60000"/>
                </a:schemeClr>
              </a:buClr>
              <a:buSzPct val="80000"/>
              <a:buFont typeface="Wingdings 3" charset="2"/>
              <a:buChar char=""/>
            </a:pPr>
            <a:endParaRPr lang="en-US" sz="2000" dirty="0">
              <a:solidFill>
                <a:srgbClr val="FFFFFF"/>
              </a:solidFill>
              <a:latin typeface="+mj-lt"/>
              <a:ea typeface="+mj-ea"/>
              <a:cs typeface="+mj-cs"/>
            </a:endParaRPr>
          </a:p>
          <a:p>
            <a:pPr lvl="0"/>
            <a:r>
              <a:rPr lang="en-US" sz="2000" dirty="0">
                <a:latin typeface="Arial" panose="020B0604020202020204" pitchFamily="34" charset="0"/>
                <a:cs typeface="Arial" panose="020B0604020202020204" pitchFamily="34" charset="0"/>
              </a:rPr>
              <a:t>Lodges in the 13 metropolitan areas with the highest number of unhoused veterans are eligible for additional Focus Grant funding of up to $10,000 for large-scale, Elks-run, direct service projects. Applications are available online April 1. </a:t>
            </a:r>
          </a:p>
        </p:txBody>
      </p:sp>
      <p:sp>
        <p:nvSpPr>
          <p:cNvPr id="6" name="TextBox 5">
            <a:extLst>
              <a:ext uri="{FF2B5EF4-FFF2-40B4-BE49-F238E27FC236}">
                <a16:creationId xmlns:a16="http://schemas.microsoft.com/office/drawing/2014/main" id="{96435B81-81A1-3502-5690-B67795386C39}"/>
              </a:ext>
            </a:extLst>
          </p:cNvPr>
          <p:cNvSpPr txBox="1"/>
          <p:nvPr/>
        </p:nvSpPr>
        <p:spPr>
          <a:xfrm>
            <a:off x="303048" y="3058311"/>
            <a:ext cx="5782911" cy="3477875"/>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Here are some examples: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Food baskets and monthly dinners for newly housed veterans.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Supplies, a dental care van, and volunteer support at a Stand Down.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Partnership with </a:t>
            </a:r>
            <a:r>
              <a:rPr lang="en-US" sz="2000" dirty="0" err="1">
                <a:latin typeface="Arial" panose="020B0604020202020204" pitchFamily="34" charset="0"/>
                <a:cs typeface="Arial" panose="020B0604020202020204" pitchFamily="34" charset="0"/>
              </a:rPr>
              <a:t>AmVets</a:t>
            </a:r>
            <a:r>
              <a:rPr lang="en-US" sz="2000" dirty="0">
                <a:latin typeface="Arial" panose="020B0604020202020204" pitchFamily="34" charset="0"/>
                <a:cs typeface="Arial" panose="020B0604020202020204" pitchFamily="34" charset="0"/>
              </a:rPr>
              <a:t> or a nonprofit thrift store to provide beds and bedding supplies for veterans moving into homes throughout the year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Monthly cooking workshops, meals, and support at a veterans housing facility. </a:t>
            </a:r>
            <a:endParaRPr lang="en-US" sz="2000" dirty="0"/>
          </a:p>
        </p:txBody>
      </p:sp>
      <p:pic>
        <p:nvPicPr>
          <p:cNvPr id="11" name="Picture 10" descr="A group of people standing together&#10;&#10;AI-generated content may be incorrect.">
            <a:extLst>
              <a:ext uri="{FF2B5EF4-FFF2-40B4-BE49-F238E27FC236}">
                <a16:creationId xmlns:a16="http://schemas.microsoft.com/office/drawing/2014/main" id="{3BB27350-FDF8-C857-2499-0A97056BF29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rot="5400000">
            <a:off x="5840235" y="466324"/>
            <a:ext cx="6858001" cy="5925355"/>
          </a:xfrm>
          <a:prstGeom prst="rect">
            <a:avLst/>
          </a:prstGeom>
        </p:spPr>
      </p:pic>
    </p:spTree>
    <p:extLst>
      <p:ext uri="{BB962C8B-B14F-4D97-AF65-F5344CB8AC3E}">
        <p14:creationId xmlns:p14="http://schemas.microsoft.com/office/powerpoint/2010/main" val="422508850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01FA-30E5-47EE-B233-83B155E5E21F}"/>
              </a:ext>
            </a:extLst>
          </p:cNvPr>
          <p:cNvSpPr txBox="1">
            <a:spLocks/>
          </p:cNvSpPr>
          <p:nvPr/>
        </p:nvSpPr>
        <p:spPr>
          <a:xfrm>
            <a:off x="287181" y="389484"/>
            <a:ext cx="10968294" cy="12370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defTabSz="457200">
              <a:spcAft>
                <a:spcPts val="600"/>
              </a:spcAft>
            </a:pPr>
            <a:r>
              <a:rPr lang="en-US" sz="4200" b="1" dirty="0">
                <a:solidFill>
                  <a:schemeClr val="accent2">
                    <a:lumMod val="50000"/>
                  </a:schemeClr>
                </a:solidFill>
                <a:latin typeface="Arial Black" panose="020B0A04020102020204" pitchFamily="34" charset="0"/>
                <a:cs typeface="Arial" panose="020B0604020202020204" pitchFamily="34" charset="0"/>
              </a:rPr>
              <a:t>Elks Emergency Assistance Fund </a:t>
            </a:r>
          </a:p>
        </p:txBody>
      </p:sp>
      <p:sp>
        <p:nvSpPr>
          <p:cNvPr id="3" name="Content Placeholder 2">
            <a:extLst>
              <a:ext uri="{FF2B5EF4-FFF2-40B4-BE49-F238E27FC236}">
                <a16:creationId xmlns:a16="http://schemas.microsoft.com/office/drawing/2014/main" id="{7E507E44-5E45-4609-8A97-F047ED00A480}"/>
              </a:ext>
            </a:extLst>
          </p:cNvPr>
          <p:cNvSpPr txBox="1">
            <a:spLocks/>
          </p:cNvSpPr>
          <p:nvPr/>
        </p:nvSpPr>
        <p:spPr>
          <a:xfrm>
            <a:off x="426764" y="1349147"/>
            <a:ext cx="6495244" cy="4001541"/>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498439">
              <a:spcBef>
                <a:spcPts val="0"/>
              </a:spcBef>
              <a:spcAft>
                <a:spcPts val="436"/>
              </a:spcAft>
              <a:buNone/>
            </a:pPr>
            <a:r>
              <a:rPr lang="en-US" kern="1200" dirty="0">
                <a:solidFill>
                  <a:schemeClr val="tx1"/>
                </a:solidFill>
                <a:latin typeface="Arial" panose="020B0604020202020204" pitchFamily="34" charset="0"/>
                <a:ea typeface="+mn-ea"/>
                <a:cs typeface="Arial" panose="020B0604020202020204" pitchFamily="34" charset="0"/>
              </a:rPr>
              <a:t>Run out of the ENVSC office in Chicago, this program provides emergency financial assistance directly to veterans to help them exit or prevent homelessness. </a:t>
            </a:r>
          </a:p>
          <a:p>
            <a:pPr marL="0" indent="0" defTabSz="498439">
              <a:spcBef>
                <a:spcPts val="0"/>
              </a:spcBef>
              <a:spcAft>
                <a:spcPts val="436"/>
              </a:spcAft>
              <a:buNone/>
            </a:pPr>
            <a:endParaRPr lang="en-US" sz="900" kern="1200" dirty="0">
              <a:solidFill>
                <a:schemeClr val="tx1"/>
              </a:solidFill>
              <a:latin typeface="Arial" panose="020B0604020202020204" pitchFamily="34" charset="0"/>
              <a:ea typeface="+mn-ea"/>
              <a:cs typeface="Arial" panose="020B0604020202020204" pitchFamily="34" charset="0"/>
            </a:endParaRPr>
          </a:p>
          <a:p>
            <a:pPr defTabSz="498439">
              <a:spcBef>
                <a:spcPts val="0"/>
              </a:spcBef>
              <a:spcAft>
                <a:spcPts val="436"/>
              </a:spcAft>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rPr>
              <a:t>Veterans registered with and receiving services from the Department of Veterans Affairs in the 13 areas* with the highest number of homeless veterans can apply for one-time monetary assistance to prevent homelessness or secure a home. </a:t>
            </a:r>
          </a:p>
          <a:p>
            <a:pPr defTabSz="498439">
              <a:spcBef>
                <a:spcPts val="0"/>
              </a:spcBef>
              <a:spcAft>
                <a:spcPts val="436"/>
              </a:spcAft>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rPr>
              <a:t>Uses include rent, security deposits, and utilities.  </a:t>
            </a:r>
          </a:p>
          <a:p>
            <a:pPr defTabSz="498439">
              <a:spcBef>
                <a:spcPts val="0"/>
              </a:spcBef>
              <a:spcAft>
                <a:spcPts val="436"/>
              </a:spcAft>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rPr>
              <a:t>Veterans must be referred by a VA social worker; application forms must be signed by the veteran and by a VA employee.</a:t>
            </a:r>
            <a:endParaRPr lang="en-US"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5D87958-15C2-452D-B4E5-FB5A964F3162}"/>
              </a:ext>
            </a:extLst>
          </p:cNvPr>
          <p:cNvSpPr/>
          <p:nvPr/>
        </p:nvSpPr>
        <p:spPr>
          <a:xfrm>
            <a:off x="287180" y="5508851"/>
            <a:ext cx="11380563" cy="1200329"/>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640BAA2-DB48-4EC6-BD32-B5ED012365F0}"/>
              </a:ext>
            </a:extLst>
          </p:cNvPr>
          <p:cNvSpPr txBox="1"/>
          <p:nvPr/>
        </p:nvSpPr>
        <p:spPr>
          <a:xfrm>
            <a:off x="416407" y="5591353"/>
            <a:ext cx="11122108" cy="877163"/>
          </a:xfrm>
          <a:prstGeom prst="rect">
            <a:avLst/>
          </a:prstGeom>
          <a:noFill/>
        </p:spPr>
        <p:txBody>
          <a:bodyPr wrap="square" rtlCol="0">
            <a:spAutoFit/>
          </a:bodyPr>
          <a:lstStyle/>
          <a:p>
            <a:pPr algn="ctr" defTabSz="498439">
              <a:spcAft>
                <a:spcPts val="414"/>
              </a:spcAft>
            </a:pPr>
            <a:r>
              <a:rPr lang="en-US" sz="1700" b="1" kern="1200" dirty="0">
                <a:solidFill>
                  <a:schemeClr val="bg1"/>
                </a:solidFill>
                <a:latin typeface="Arial" panose="020B0604020202020204" pitchFamily="34" charset="0"/>
                <a:ea typeface="+mn-ea"/>
                <a:cs typeface="Arial" panose="020B0604020202020204" pitchFamily="34" charset="0"/>
              </a:rPr>
              <a:t>A study from the University of Notre Dame says that “people who received financial assistance ‘are 76 percent less likely to enter a shelter within six months. . . </a:t>
            </a:r>
            <a:r>
              <a:rPr lang="en-US" sz="1700" b="1" i="1" kern="1200" dirty="0">
                <a:solidFill>
                  <a:schemeClr val="bg1"/>
                </a:solidFill>
                <a:latin typeface="Arial" panose="020B0604020202020204" pitchFamily="34" charset="0"/>
                <a:ea typeface="+mn-ea"/>
                <a:cs typeface="Arial" panose="020B0604020202020204" pitchFamily="34" charset="0"/>
              </a:rPr>
              <a:t>And significantly less likely to become homeless.’  </a:t>
            </a:r>
            <a:r>
              <a:rPr lang="en-US" sz="1700" b="1" kern="1200" dirty="0">
                <a:solidFill>
                  <a:schemeClr val="bg1"/>
                </a:solidFill>
                <a:latin typeface="Arial" panose="020B0604020202020204" pitchFamily="34" charset="0"/>
                <a:ea typeface="+mn-ea"/>
                <a:cs typeface="Arial" panose="020B0604020202020204" pitchFamily="34" charset="0"/>
              </a:rPr>
              <a:t>Not only do targeted prevention programs work, they also can save the community money.”</a:t>
            </a:r>
            <a:endParaRPr lang="en-US" sz="1700" kern="1200" dirty="0">
              <a:solidFill>
                <a:schemeClr val="bg1"/>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8FB7B99-D104-602E-D949-3479429EF55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22008" y="1488230"/>
            <a:ext cx="4964499" cy="3723374"/>
          </a:xfrm>
          <a:prstGeom prst="rect">
            <a:avLst/>
          </a:prstGeom>
        </p:spPr>
      </p:pic>
    </p:spTree>
    <p:extLst>
      <p:ext uri="{BB962C8B-B14F-4D97-AF65-F5344CB8AC3E}">
        <p14:creationId xmlns:p14="http://schemas.microsoft.com/office/powerpoint/2010/main" val="114556856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40389E-D2D4-D6BA-E7DD-3B3E86C03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87C3C-22DB-8A2D-87D1-9CF54FAED6DE}"/>
              </a:ext>
            </a:extLst>
          </p:cNvPr>
          <p:cNvSpPr txBox="1">
            <a:spLocks/>
          </p:cNvSpPr>
          <p:nvPr/>
        </p:nvSpPr>
        <p:spPr>
          <a:xfrm>
            <a:off x="287181" y="389485"/>
            <a:ext cx="10968294" cy="7718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defTabSz="457200">
              <a:spcAft>
                <a:spcPts val="600"/>
              </a:spcAft>
            </a:pPr>
            <a:r>
              <a:rPr lang="en-US" sz="4000" b="1" dirty="0">
                <a:solidFill>
                  <a:srgbClr val="336699"/>
                </a:solidFill>
                <a:latin typeface="Arial Black" panose="020B0A04020102020204" pitchFamily="34" charset="0"/>
                <a:cs typeface="Arial" panose="020B0604020202020204" pitchFamily="34" charset="0"/>
              </a:rPr>
              <a:t>Emergency Assistance Fund in Action</a:t>
            </a:r>
          </a:p>
        </p:txBody>
      </p:sp>
      <p:sp>
        <p:nvSpPr>
          <p:cNvPr id="3" name="Content Placeholder 2">
            <a:extLst>
              <a:ext uri="{FF2B5EF4-FFF2-40B4-BE49-F238E27FC236}">
                <a16:creationId xmlns:a16="http://schemas.microsoft.com/office/drawing/2014/main" id="{BD5CDD09-636E-1C0E-404E-4E61004C2F5F}"/>
              </a:ext>
            </a:extLst>
          </p:cNvPr>
          <p:cNvSpPr txBox="1">
            <a:spLocks/>
          </p:cNvSpPr>
          <p:nvPr/>
        </p:nvSpPr>
        <p:spPr>
          <a:xfrm>
            <a:off x="408476" y="1222844"/>
            <a:ext cx="8419435" cy="5078452"/>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498439">
              <a:spcBef>
                <a:spcPts val="0"/>
              </a:spcBef>
              <a:spcAft>
                <a:spcPts val="436"/>
              </a:spcAft>
              <a:buNone/>
            </a:pPr>
            <a:r>
              <a:rPr lang="en-US" kern="1200" dirty="0">
                <a:solidFill>
                  <a:schemeClr val="tx1"/>
                </a:solidFill>
                <a:latin typeface="Arial" panose="020B0604020202020204" pitchFamily="34" charset="0"/>
                <a:ea typeface="+mn-ea"/>
                <a:cs typeface="Arial" panose="020B0604020202020204" pitchFamily="34" charset="0"/>
              </a:rPr>
              <a:t>This is an invaluable service for veterans working to save or gain housing. Thanks to this fund, veterans from all walks of life are safely housed. </a:t>
            </a:r>
          </a:p>
          <a:p>
            <a:pPr marL="0" indent="0" defTabSz="498439">
              <a:spcBef>
                <a:spcPts val="0"/>
              </a:spcBef>
              <a:spcAft>
                <a:spcPts val="436"/>
              </a:spcAft>
              <a:buNone/>
            </a:pPr>
            <a:endParaRPr lang="en-US" sz="900" kern="1200" dirty="0">
              <a:solidFill>
                <a:schemeClr val="tx1"/>
              </a:solidFill>
              <a:latin typeface="Arial" panose="020B0604020202020204" pitchFamily="34" charset="0"/>
              <a:ea typeface="+mn-ea"/>
              <a:cs typeface="Arial" panose="020B0604020202020204" pitchFamily="34" charset="0"/>
            </a:endParaRPr>
          </a:p>
          <a:p>
            <a:pPr defTabSz="498439">
              <a:spcBef>
                <a:spcPts val="0"/>
              </a:spcBef>
              <a:spcAft>
                <a:spcPts val="436"/>
              </a:spcAft>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rPr>
              <a:t>A Korean War veteran turned to </a:t>
            </a:r>
            <a:r>
              <a:rPr lang="en-US" dirty="0">
                <a:solidFill>
                  <a:schemeClr val="tx1"/>
                </a:solidFill>
                <a:latin typeface="Arial" panose="020B0604020202020204" pitchFamily="34" charset="0"/>
                <a:cs typeface="Arial" panose="020B0604020202020204" pitchFamily="34" charset="0"/>
              </a:rPr>
              <a:t>the Elks</a:t>
            </a:r>
            <a:r>
              <a:rPr lang="en-US" kern="1200" dirty="0">
                <a:solidFill>
                  <a:schemeClr val="tx1"/>
                </a:solidFill>
                <a:latin typeface="Arial" panose="020B0604020202020204" pitchFamily="34" charset="0"/>
                <a:ea typeface="+mn-ea"/>
                <a:cs typeface="Arial" panose="020B0604020202020204" pitchFamily="34" charset="0"/>
              </a:rPr>
              <a:t> for help when the rent at his longtime apartment was raised and his benefits no longer covered costs. We paid a security deposit so he could move to an affordable place for the long haul. </a:t>
            </a:r>
          </a:p>
          <a:p>
            <a:pPr defTabSz="498439">
              <a:spcBef>
                <a:spcPts val="0"/>
              </a:spcBef>
              <a:spcAft>
                <a:spcPts val="436"/>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 veteran who’d been the victim of identity theft turned to the Elks to pay her rent while she sorted through months of paperwork and financial complications. </a:t>
            </a:r>
          </a:p>
          <a:p>
            <a:pPr defTabSz="498439">
              <a:spcBef>
                <a:spcPts val="0"/>
              </a:spcBef>
              <a:spcAft>
                <a:spcPts val="436"/>
              </a:spcAft>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rPr>
              <a:t>A veteran lost his job after months of being hospitalized and turned to the Elks for help ensuring his apartment would still be there when he recovered. </a:t>
            </a:r>
          </a:p>
          <a:p>
            <a:pPr defTabSz="498439">
              <a:spcBef>
                <a:spcPts val="0"/>
              </a:spcBef>
              <a:spcAft>
                <a:spcPts val="436"/>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 OEF veteran sought our help after gaining custody of his 2 children, so he could afford rent and a security deposit for a home large enough for all of them. </a:t>
            </a:r>
          </a:p>
          <a:p>
            <a:pPr lvl="1" defTabSz="498439">
              <a:spcBef>
                <a:spcPts val="0"/>
              </a:spcBef>
              <a:spcAft>
                <a:spcPts val="436"/>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housed, the Elks also provided this veteran with a Welcome Home Kit! </a:t>
            </a:r>
          </a:p>
          <a:p>
            <a:pPr lvl="1" defTabSz="498439">
              <a:spcBef>
                <a:spcPts val="0"/>
              </a:spcBef>
              <a:spcAft>
                <a:spcPts val="436"/>
              </a:spcAf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lvl="1" defTabSz="498439">
              <a:spcBef>
                <a:spcPts val="0"/>
              </a:spcBef>
              <a:spcAft>
                <a:spcPts val="436"/>
              </a:spcAf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BE3B6C6-5F2B-6FB4-F3B2-BE6CADC3471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rot="5400000">
            <a:off x="8146394" y="2253310"/>
            <a:ext cx="4780179" cy="3017520"/>
          </a:xfrm>
          <a:prstGeom prst="rect">
            <a:avLst/>
          </a:prstGeom>
        </p:spPr>
      </p:pic>
    </p:spTree>
    <p:extLst>
      <p:ext uri="{BB962C8B-B14F-4D97-AF65-F5344CB8AC3E}">
        <p14:creationId xmlns:p14="http://schemas.microsoft.com/office/powerpoint/2010/main" val="90361996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B225F-E07F-4286-8C2F-AA8E826806DA}"/>
              </a:ext>
            </a:extLst>
          </p:cNvPr>
          <p:cNvSpPr txBox="1">
            <a:spLocks/>
          </p:cNvSpPr>
          <p:nvPr/>
        </p:nvSpPr>
        <p:spPr>
          <a:xfrm>
            <a:off x="411479" y="661478"/>
            <a:ext cx="4914931" cy="1624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4000" b="1" dirty="0">
                <a:solidFill>
                  <a:srgbClr val="336699"/>
                </a:solidFill>
                <a:latin typeface="Arial Black" panose="020B0A04020102020204" pitchFamily="34" charset="0"/>
              </a:rPr>
              <a:t>Veterans Leather Program</a:t>
            </a:r>
          </a:p>
        </p:txBody>
      </p:sp>
      <p:sp>
        <p:nvSpPr>
          <p:cNvPr id="4" name="Content Placeholder 2">
            <a:extLst>
              <a:ext uri="{FF2B5EF4-FFF2-40B4-BE49-F238E27FC236}">
                <a16:creationId xmlns:a16="http://schemas.microsoft.com/office/drawing/2014/main" id="{2B6123E7-4462-46C5-BA01-02050B9E2A98}"/>
              </a:ext>
            </a:extLst>
          </p:cNvPr>
          <p:cNvSpPr txBox="1">
            <a:spLocks/>
          </p:cNvSpPr>
          <p:nvPr/>
        </p:nvSpPr>
        <p:spPr>
          <a:xfrm>
            <a:off x="411480" y="2285999"/>
            <a:ext cx="4914931" cy="4542231"/>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The Veterans Leather Program relies on the charity of hunters across the nation to donate hides.</a:t>
            </a:r>
          </a:p>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Elks and hunters donate hides which are tanned and finished into leather to be used for wheelchair gloves and therapy kits for veterans. </a:t>
            </a:r>
          </a:p>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Elks donated 8,425 hides in 2024-25! </a:t>
            </a:r>
          </a:p>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Representatives can order gloves and craft kits for veterans they serve. </a:t>
            </a:r>
          </a:p>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Lodge Veterans Chairs can order craft kits for veterans they serve, free of charge, thanks to the Elks leather donations to Help Heal Veterans (HHV). </a:t>
            </a:r>
          </a:p>
          <a:p>
            <a:pPr marL="0" indent="0">
              <a:spcBef>
                <a:spcPts val="1000"/>
              </a:spcBef>
              <a:buClr>
                <a:schemeClr val="bg2">
                  <a:lumMod val="40000"/>
                  <a:lumOff val="60000"/>
                </a:schemeClr>
              </a:buClr>
              <a:buSzPct val="80000"/>
              <a:buNone/>
            </a:pPr>
            <a:r>
              <a:rPr lang="en-US" sz="2100" dirty="0">
                <a:solidFill>
                  <a:schemeClr val="tx1"/>
                </a:solidFill>
                <a:latin typeface="Arial" panose="020B0604020202020204" pitchFamily="34" charset="0"/>
                <a:cs typeface="Arial" panose="020B0604020202020204" pitchFamily="34" charset="0"/>
              </a:rPr>
              <a:t>All forms available at </a:t>
            </a:r>
            <a:r>
              <a:rPr lang="en-US" sz="21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www.elks.org/vets/leather.cfm</a:t>
            </a:r>
            <a:r>
              <a:rPr lang="en-US" sz="2100" dirty="0">
                <a:solidFill>
                  <a:schemeClr val="tx1"/>
                </a:solidFill>
                <a:latin typeface="Arial" panose="020B0604020202020204" pitchFamily="34" charset="0"/>
                <a:cs typeface="Arial" panose="020B0604020202020204" pitchFamily="34" charset="0"/>
              </a:rPr>
              <a:t>. </a:t>
            </a:r>
            <a:endParaRPr lang="en-US" sz="14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B7B696-FB43-49E6-9E22-1B0123A5DDF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096000" y="1"/>
            <a:ext cx="6102825" cy="6858000"/>
          </a:xfrm>
          <a:prstGeom prst="rect">
            <a:avLst/>
          </a:prstGeom>
        </p:spPr>
      </p:pic>
    </p:spTree>
    <p:extLst>
      <p:ext uri="{BB962C8B-B14F-4D97-AF65-F5344CB8AC3E}">
        <p14:creationId xmlns:p14="http://schemas.microsoft.com/office/powerpoint/2010/main" val="56530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8D9BA-4F82-4CFE-A5F2-57CC1DFE2FC1}"/>
              </a:ext>
            </a:extLst>
          </p:cNvPr>
          <p:cNvSpPr txBox="1">
            <a:spLocks/>
          </p:cNvSpPr>
          <p:nvPr/>
        </p:nvSpPr>
        <p:spPr>
          <a:xfrm>
            <a:off x="6209703" y="199899"/>
            <a:ext cx="5376457" cy="171625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600" b="1" kern="1200" dirty="0">
                <a:solidFill>
                  <a:srgbClr val="C00000"/>
                </a:solidFill>
                <a:latin typeface="Arial Black" panose="020B0A04020102020204" pitchFamily="34" charset="0"/>
              </a:rPr>
              <a:t>Adaptive Sports Events</a:t>
            </a:r>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BCB251-253C-4A7F-ACEE-939A5F6E3EA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79143" y="299508"/>
            <a:ext cx="5221625" cy="3010397"/>
          </a:xfrm>
          <a:prstGeom prst="rect">
            <a:avLst/>
          </a:prstGeom>
        </p:spPr>
      </p:pic>
      <p:pic>
        <p:nvPicPr>
          <p:cNvPr id="3" name="Picture 2">
            <a:extLst>
              <a:ext uri="{FF2B5EF4-FFF2-40B4-BE49-F238E27FC236}">
                <a16:creationId xmlns:a16="http://schemas.microsoft.com/office/drawing/2014/main" id="{7A2CBD6E-E2C4-44D2-B49F-9692E8F23BBA}"/>
              </a:ext>
            </a:extLst>
          </p:cNvPr>
          <p:cNvPicPr>
            <a:picLocks noChangeAspect="1"/>
          </p:cNvPicPr>
          <p:nvPr/>
        </p:nvPicPr>
        <p:blipFill>
          <a:blip r:embed="rId3" cstate="screen">
            <a:extLst>
              <a:ext uri="{28A0092B-C50C-407E-A947-70E740481C1C}">
                <a14:useLocalDpi xmlns:a14="http://schemas.microsoft.com/office/drawing/2010/main" val="0"/>
              </a:ext>
            </a:extLst>
          </a:blip>
          <a:srcRect t="-126"/>
          <a:stretch>
            <a:fillRect/>
          </a:stretch>
        </p:blipFill>
        <p:spPr>
          <a:xfrm>
            <a:off x="279143" y="3578754"/>
            <a:ext cx="5221625" cy="3010397"/>
          </a:xfrm>
          <a:prstGeom prst="rect">
            <a:avLst/>
          </a:prstGeom>
        </p:spPr>
      </p:pic>
      <p:sp>
        <p:nvSpPr>
          <p:cNvPr id="6" name="Content Placeholder 2">
            <a:extLst>
              <a:ext uri="{FF2B5EF4-FFF2-40B4-BE49-F238E27FC236}">
                <a16:creationId xmlns:a16="http://schemas.microsoft.com/office/drawing/2014/main" id="{5E67C466-300A-44D5-8D1F-2D5F06B982E0}"/>
              </a:ext>
            </a:extLst>
          </p:cNvPr>
          <p:cNvSpPr txBox="1">
            <a:spLocks/>
          </p:cNvSpPr>
          <p:nvPr/>
        </p:nvSpPr>
        <p:spPr>
          <a:xfrm>
            <a:off x="6209703" y="2116053"/>
            <a:ext cx="5376455" cy="4542047"/>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756"/>
              </a:spcBef>
              <a:buNone/>
            </a:pPr>
            <a:r>
              <a:rPr lang="en-US" dirty="0">
                <a:solidFill>
                  <a:schemeClr val="tx1">
                    <a:alpha val="80000"/>
                  </a:schemeClr>
                </a:solidFill>
                <a:latin typeface="Arial" panose="020B0604020202020204" pitchFamily="34" charset="0"/>
                <a:cs typeface="Arial" panose="020B0604020202020204" pitchFamily="34" charset="0"/>
              </a:rPr>
              <a:t>Through these events, the VA and other partners offer veterans the chance to improve their health through sports and art, learn new skills and socialize with other veterans. </a:t>
            </a:r>
          </a:p>
          <a:p>
            <a:pPr marL="0" indent="0">
              <a:spcBef>
                <a:spcPts val="756"/>
              </a:spcBef>
              <a:buNone/>
            </a:pPr>
            <a:r>
              <a:rPr lang="en-US" dirty="0">
                <a:solidFill>
                  <a:schemeClr val="tx1">
                    <a:alpha val="80000"/>
                  </a:schemeClr>
                </a:solidFill>
                <a:latin typeface="Arial" panose="020B0604020202020204" pitchFamily="34" charset="0"/>
                <a:cs typeface="Arial" panose="020B0604020202020204" pitchFamily="34" charset="0"/>
              </a:rPr>
              <a:t>The ENVSC assists by sponsoring 6 of these events. Local volunteers often volunteer, host dinners and provide their own support. </a:t>
            </a:r>
          </a:p>
          <a:p>
            <a:pPr marL="0" indent="0">
              <a:spcBef>
                <a:spcPts val="756"/>
              </a:spcBef>
              <a:buNone/>
            </a:pPr>
            <a:r>
              <a:rPr lang="en-US" dirty="0">
                <a:solidFill>
                  <a:schemeClr val="tx1">
                    <a:alpha val="80000"/>
                  </a:schemeClr>
                </a:solidFill>
                <a:latin typeface="Arial" panose="020B0604020202020204" pitchFamily="34" charset="0"/>
                <a:cs typeface="Arial" panose="020B0604020202020204" pitchFamily="34" charset="0"/>
              </a:rPr>
              <a:t>Leather Program volunteers also attend to distribute gloves, and veterans wear them when they compete! </a:t>
            </a:r>
          </a:p>
          <a:p>
            <a:pPr marL="0" indent="-228600">
              <a:spcBef>
                <a:spcPts val="756"/>
              </a:spcBef>
              <a:buFont typeface="Arial" panose="020B0604020202020204" pitchFamily="34" charset="0"/>
              <a:buChar char="•"/>
            </a:pPr>
            <a:endParaRPr lang="en-US" dirty="0">
              <a:solidFill>
                <a:schemeClr val="tx1">
                  <a:alpha val="80000"/>
                </a:schemeClr>
              </a:solidFill>
              <a:latin typeface="Arial" panose="020B0604020202020204" pitchFamily="34" charset="0"/>
              <a:cs typeface="Arial" panose="020B0604020202020204" pitchFamily="34" charset="0"/>
            </a:endParaRPr>
          </a:p>
          <a:p>
            <a:pPr marL="0" indent="0">
              <a:spcBef>
                <a:spcPts val="0"/>
              </a:spcBef>
              <a:buNone/>
            </a:pPr>
            <a:r>
              <a:rPr lang="en-US" b="1" dirty="0">
                <a:solidFill>
                  <a:schemeClr val="tx1">
                    <a:alpha val="80000"/>
                  </a:schemeClr>
                </a:solidFill>
                <a:latin typeface="Arial" panose="020B0604020202020204" pitchFamily="34" charset="0"/>
                <a:cs typeface="Arial" panose="020B0604020202020204" pitchFamily="34" charset="0"/>
              </a:rPr>
              <a:t>Sponsored by the ENVSC:</a:t>
            </a:r>
            <a:r>
              <a:rPr lang="en-US" dirty="0">
                <a:solidFill>
                  <a:schemeClr val="tx1">
                    <a:alpha val="80000"/>
                  </a:schemeClr>
                </a:solidFill>
                <a:latin typeface="Arial" panose="020B0604020202020204" pitchFamily="34" charset="0"/>
                <a:cs typeface="Arial" panose="020B0604020202020204" pitchFamily="34" charset="0"/>
              </a:rPr>
              <a:t> </a:t>
            </a:r>
          </a:p>
          <a:p>
            <a:pPr indent="-228600">
              <a:spcBef>
                <a:spcPts val="0"/>
              </a:spcBef>
              <a:buFont typeface="Arial" panose="020B0604020202020204" pitchFamily="34" charset="0"/>
              <a:buChar char="•"/>
            </a:pPr>
            <a:r>
              <a:rPr lang="en-US" dirty="0">
                <a:solidFill>
                  <a:schemeClr val="tx1">
                    <a:alpha val="80000"/>
                  </a:schemeClr>
                </a:solidFill>
                <a:latin typeface="Arial" panose="020B0604020202020204" pitchFamily="34" charset="0"/>
                <a:cs typeface="Arial" panose="020B0604020202020204" pitchFamily="34" charset="0"/>
              </a:rPr>
              <a:t>Veterans Winter Sports Clinic</a:t>
            </a:r>
          </a:p>
          <a:p>
            <a:pPr indent="-228600">
              <a:spcBef>
                <a:spcPts val="0"/>
              </a:spcBef>
              <a:buFont typeface="Arial" panose="020B0604020202020204" pitchFamily="34" charset="0"/>
              <a:buChar char="•"/>
            </a:pPr>
            <a:r>
              <a:rPr lang="en-US" dirty="0">
                <a:solidFill>
                  <a:schemeClr val="tx1">
                    <a:alpha val="80000"/>
                  </a:schemeClr>
                </a:solidFill>
                <a:latin typeface="Arial" panose="020B0604020202020204" pitchFamily="34" charset="0"/>
                <a:cs typeface="Arial" panose="020B0604020202020204" pitchFamily="34" charset="0"/>
              </a:rPr>
              <a:t>Veterans Wheelchair Games</a:t>
            </a:r>
          </a:p>
          <a:p>
            <a:pPr indent="-228600">
              <a:spcBef>
                <a:spcPts val="0"/>
              </a:spcBef>
              <a:buFont typeface="Arial" panose="020B0604020202020204" pitchFamily="34" charset="0"/>
              <a:buChar char="•"/>
            </a:pPr>
            <a:r>
              <a:rPr lang="en-US" dirty="0">
                <a:solidFill>
                  <a:schemeClr val="tx1">
                    <a:alpha val="80000"/>
                  </a:schemeClr>
                </a:solidFill>
                <a:latin typeface="Arial" panose="020B0604020202020204" pitchFamily="34" charset="0"/>
                <a:cs typeface="Arial" panose="020B0604020202020204" pitchFamily="34" charset="0"/>
              </a:rPr>
              <a:t>Veterans Creative Arts Festival</a:t>
            </a:r>
          </a:p>
          <a:p>
            <a:pPr indent="-228600">
              <a:spcBef>
                <a:spcPts val="0"/>
              </a:spcBef>
              <a:buFont typeface="Arial" panose="020B0604020202020204" pitchFamily="34" charset="0"/>
              <a:buChar char="•"/>
            </a:pPr>
            <a:r>
              <a:rPr lang="en-US" dirty="0">
                <a:solidFill>
                  <a:schemeClr val="tx1">
                    <a:alpha val="80000"/>
                  </a:schemeClr>
                </a:solidFill>
                <a:latin typeface="Arial" panose="020B0604020202020204" pitchFamily="34" charset="0"/>
                <a:cs typeface="Arial" panose="020B0604020202020204" pitchFamily="34" charset="0"/>
              </a:rPr>
              <a:t>Veterans Golden Age Games</a:t>
            </a:r>
          </a:p>
          <a:p>
            <a:pPr indent="-228600">
              <a:spcBef>
                <a:spcPts val="0"/>
              </a:spcBef>
              <a:buFont typeface="Arial" panose="020B0604020202020204" pitchFamily="34" charset="0"/>
              <a:buChar char="•"/>
            </a:pPr>
            <a:r>
              <a:rPr lang="en-US" dirty="0">
                <a:solidFill>
                  <a:schemeClr val="tx1">
                    <a:alpha val="80000"/>
                  </a:schemeClr>
                </a:solidFill>
                <a:latin typeface="Arial" panose="020B0604020202020204" pitchFamily="34" charset="0"/>
                <a:cs typeface="Arial" panose="020B0604020202020204" pitchFamily="34" charset="0"/>
              </a:rPr>
              <a:t>Veterans Summer Sports Clinic</a:t>
            </a:r>
            <a:endParaRPr lang="en-US" sz="1400" dirty="0">
              <a:solidFill>
                <a:schemeClr val="tx1">
                  <a:alpha val="80000"/>
                </a:schemeClr>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7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6" name="Rectangle 3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2E2A-5C2C-4797-92F3-91FCA1A7F0B1}"/>
              </a:ext>
            </a:extLst>
          </p:cNvPr>
          <p:cNvSpPr txBox="1">
            <a:spLocks/>
          </p:cNvSpPr>
          <p:nvPr/>
        </p:nvSpPr>
        <p:spPr>
          <a:xfrm>
            <a:off x="383820" y="505718"/>
            <a:ext cx="5024885" cy="1624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4000" b="1" dirty="0">
                <a:solidFill>
                  <a:srgbClr val="336699"/>
                </a:solidFill>
                <a:latin typeface="Arial Black" panose="020B0A04020102020204" pitchFamily="34" charset="0"/>
              </a:rPr>
              <a:t>Partnerships &amp; Programs</a:t>
            </a:r>
          </a:p>
        </p:txBody>
      </p:sp>
      <p:sp>
        <p:nvSpPr>
          <p:cNvPr id="7" name="TextBox 6">
            <a:extLst>
              <a:ext uri="{FF2B5EF4-FFF2-40B4-BE49-F238E27FC236}">
                <a16:creationId xmlns:a16="http://schemas.microsoft.com/office/drawing/2014/main" id="{CF53C7DE-E581-4D96-ABD1-C91AAFABADD3}"/>
              </a:ext>
            </a:extLst>
          </p:cNvPr>
          <p:cNvSpPr txBox="1"/>
          <p:nvPr/>
        </p:nvSpPr>
        <p:spPr>
          <a:xfrm>
            <a:off x="383821" y="2285999"/>
            <a:ext cx="5024885" cy="4572001"/>
          </a:xfrm>
          <a:prstGeom prst="rect">
            <a:avLst/>
          </a:prstGeom>
        </p:spPr>
        <p:txBody>
          <a:bodyPr vert="horz" lIns="91440" tIns="45720" rIns="91440" bIns="45720" rtlCol="0" anchor="ctr">
            <a:normAutofit fontScale="92500" lnSpcReduction="10000"/>
          </a:bodyPr>
          <a:lstStyle/>
          <a:p>
            <a:r>
              <a:rPr lang="en-US" sz="1600" b="1" dirty="0">
                <a:latin typeface="Arial" panose="020B0604020202020204" pitchFamily="34" charset="0"/>
                <a:cs typeface="Arial" panose="020B0604020202020204" pitchFamily="34" charset="0"/>
              </a:rPr>
              <a:t>Bugles Across America</a:t>
            </a:r>
          </a:p>
          <a:p>
            <a:r>
              <a:rPr lang="en-US" sz="1600" dirty="0">
                <a:latin typeface="Arial" panose="020B0604020202020204" pitchFamily="34" charset="0"/>
                <a:cs typeface="Arial" panose="020B0604020202020204" pitchFamily="34" charset="0"/>
              </a:rPr>
              <a:t>This organization provides veterans and their families with a formal recognition of their service by providing live taps at veterans’ funerals. The ENVSC provides financial support to help recruit, train and organize buglers across the country. Many Elks are volunteers!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Playing Cards for Veterans Program</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many veterans in hospitals, VA homes, nursing homes and care centers, time can move slowly between visits from family and friends. Veterans are often looking for ways to stay engaged and upbeat. Playing cards can offer an engaging and social activity to fill spare time. ENVSC volunteers can order playing cards for veterans. </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Make the Connection / Veterans Crisis Line</a:t>
            </a:r>
            <a:br>
              <a:rPr lang="en-US" sz="16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These two organizations focus on mental health resources for veterans. Make the Connection is an online resource center. The Veterans Crisis Line (988-1) serves veterans who are at-risk or in need of emergency assistance.  </a:t>
            </a:r>
          </a:p>
        </p:txBody>
      </p:sp>
      <p:pic>
        <p:nvPicPr>
          <p:cNvPr id="6" name="Picture 5">
            <a:extLst>
              <a:ext uri="{FF2B5EF4-FFF2-40B4-BE49-F238E27FC236}">
                <a16:creationId xmlns:a16="http://schemas.microsoft.com/office/drawing/2014/main" id="{FF86B3CD-8463-441D-96B2-FBCEB0D2E4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96000" y="1"/>
            <a:ext cx="6102825" cy="6858000"/>
          </a:xfrm>
          <a:prstGeom prst="rect">
            <a:avLst/>
          </a:prstGeom>
        </p:spPr>
      </p:pic>
      <p:sp>
        <p:nvSpPr>
          <p:cNvPr id="3" name="Content Placeholder 2">
            <a:extLst>
              <a:ext uri="{FF2B5EF4-FFF2-40B4-BE49-F238E27FC236}">
                <a16:creationId xmlns:a16="http://schemas.microsoft.com/office/drawing/2014/main" id="{06EE66C8-8419-4359-90D9-B81D156AAA3A}"/>
              </a:ext>
            </a:extLst>
          </p:cNvPr>
          <p:cNvSpPr txBox="1">
            <a:spLocks/>
          </p:cNvSpPr>
          <p:nvPr/>
        </p:nvSpPr>
        <p:spPr>
          <a:xfrm>
            <a:off x="4155312" y="5498271"/>
            <a:ext cx="7905508" cy="1492844"/>
          </a:xfrm>
          <a:prstGeom prst="rect">
            <a:avLst/>
          </a:prstGeom>
          <a:ln w="25400">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452628">
              <a:lnSpc>
                <a:spcPct val="100000"/>
              </a:lnSpc>
              <a:spcBef>
                <a:spcPts val="594"/>
              </a:spcBef>
              <a:buNone/>
            </a:pPr>
            <a:endParaRPr lang="en-US" sz="1600"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697E807B-B99B-C1DC-809E-F2AD521446E6}"/>
              </a:ext>
            </a:extLst>
          </p:cNvPr>
          <p:cNvSpPr txBox="1">
            <a:spLocks/>
          </p:cNvSpPr>
          <p:nvPr/>
        </p:nvSpPr>
        <p:spPr>
          <a:xfrm>
            <a:off x="4155312" y="3598996"/>
            <a:ext cx="7797654" cy="936187"/>
          </a:xfrm>
          <a:prstGeom prst="rect">
            <a:avLst/>
          </a:prstGeom>
          <a:ln w="25400">
            <a:noFill/>
          </a:ln>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66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5FE877-F248-B8F7-60DB-C6821446888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64DF4E-231A-43FD-839E-48901401C6E0}"/>
              </a:ext>
            </a:extLst>
          </p:cNvPr>
          <p:cNvSpPr txBox="1">
            <a:spLocks/>
          </p:cNvSpPr>
          <p:nvPr/>
        </p:nvSpPr>
        <p:spPr>
          <a:xfrm>
            <a:off x="5667022" y="2285999"/>
            <a:ext cx="6434667" cy="443088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792"/>
              </a:spcBef>
              <a:buNone/>
            </a:pPr>
            <a:endParaRPr lang="en-US" sz="1100" b="1" dirty="0">
              <a:solidFill>
                <a:schemeClr val="tx1"/>
              </a:solidFill>
            </a:endParaRPr>
          </a:p>
          <a:p>
            <a:pPr indent="-228600">
              <a:spcBef>
                <a:spcPts val="792"/>
              </a:spcBef>
              <a:buFont typeface="Arial" panose="020B0604020202020204" pitchFamily="34" charset="0"/>
              <a:buChar char="•"/>
            </a:pPr>
            <a:r>
              <a:rPr lang="en-US" sz="3000" dirty="0">
                <a:solidFill>
                  <a:schemeClr val="tx1"/>
                </a:solidFill>
              </a:rPr>
              <a:t>Visit elks.org/vets to learn more. </a:t>
            </a:r>
            <a:endParaRPr lang="en-US" sz="3000" b="1" dirty="0">
              <a:solidFill>
                <a:schemeClr val="tx1"/>
              </a:solidFill>
            </a:endParaRPr>
          </a:p>
          <a:p>
            <a:pPr indent="-228600">
              <a:spcBef>
                <a:spcPts val="792"/>
              </a:spcBef>
              <a:buFont typeface="Arial" panose="020B0604020202020204" pitchFamily="34" charset="0"/>
              <a:buChar char="•"/>
            </a:pPr>
            <a:r>
              <a:rPr lang="en-US" sz="3000" dirty="0">
                <a:solidFill>
                  <a:schemeClr val="tx1"/>
                </a:solidFill>
              </a:rPr>
              <a:t>While there, sign up to get our monthly e-newsletter. </a:t>
            </a:r>
          </a:p>
          <a:p>
            <a:pPr indent="-228600">
              <a:spcBef>
                <a:spcPts val="792"/>
              </a:spcBef>
              <a:buFont typeface="Arial" panose="020B0604020202020204" pitchFamily="34" charset="0"/>
              <a:buChar char="•"/>
            </a:pPr>
            <a:r>
              <a:rPr lang="en-US" sz="3000" dirty="0">
                <a:solidFill>
                  <a:schemeClr val="tx1"/>
                </a:solidFill>
              </a:rPr>
              <a:t>Follow us on Facebook and Instagram. </a:t>
            </a:r>
          </a:p>
          <a:p>
            <a:pPr indent="-228600">
              <a:spcBef>
                <a:spcPts val="792"/>
              </a:spcBef>
              <a:buFont typeface="Arial" panose="020B0604020202020204" pitchFamily="34" charset="0"/>
              <a:buChar char="•"/>
            </a:pPr>
            <a:r>
              <a:rPr lang="en-US" sz="3000" dirty="0">
                <a:solidFill>
                  <a:schemeClr val="tx1"/>
                </a:solidFill>
              </a:rPr>
              <a:t>Connect with your State Veterans Chair and volunteers in your state. </a:t>
            </a:r>
          </a:p>
          <a:p>
            <a:pPr indent="-228600">
              <a:spcBef>
                <a:spcPts val="792"/>
              </a:spcBef>
              <a:buFont typeface="Arial" panose="020B0604020202020204" pitchFamily="34" charset="0"/>
              <a:buChar char="•"/>
            </a:pPr>
            <a:r>
              <a:rPr lang="en-US" sz="3000" dirty="0">
                <a:solidFill>
                  <a:schemeClr val="tx1"/>
                </a:solidFill>
              </a:rPr>
              <a:t>Email </a:t>
            </a:r>
            <a:r>
              <a:rPr lang="en-US" sz="3000" i="1" dirty="0">
                <a:solidFill>
                  <a:schemeClr val="tx1"/>
                </a:solidFill>
                <a:hlinkClick r:id="rId3"/>
              </a:rPr>
              <a:t>Vets@elks.org</a:t>
            </a:r>
            <a:r>
              <a:rPr lang="en-US" sz="3000" dirty="0">
                <a:solidFill>
                  <a:schemeClr val="tx1"/>
                </a:solidFill>
              </a:rPr>
              <a:t>.</a:t>
            </a:r>
          </a:p>
          <a:p>
            <a:pPr indent="-228600">
              <a:spcBef>
                <a:spcPts val="792"/>
              </a:spcBef>
              <a:buFont typeface="Arial" panose="020B0604020202020204" pitchFamily="34" charset="0"/>
              <a:buChar char="•"/>
            </a:pPr>
            <a:r>
              <a:rPr lang="en-US" sz="3000" dirty="0">
                <a:solidFill>
                  <a:schemeClr val="tx1"/>
                </a:solidFill>
              </a:rPr>
              <a:t>Call the ENVSC at 773-755-4736. </a:t>
            </a:r>
          </a:p>
        </p:txBody>
      </p:sp>
      <p:sp>
        <p:nvSpPr>
          <p:cNvPr id="4" name="Title 1">
            <a:extLst>
              <a:ext uri="{FF2B5EF4-FFF2-40B4-BE49-F238E27FC236}">
                <a16:creationId xmlns:a16="http://schemas.microsoft.com/office/drawing/2014/main" id="{AF351181-773D-D6B0-8DC0-B6518BFC8EAF}"/>
              </a:ext>
            </a:extLst>
          </p:cNvPr>
          <p:cNvSpPr txBox="1">
            <a:spLocks/>
          </p:cNvSpPr>
          <p:nvPr/>
        </p:nvSpPr>
        <p:spPr>
          <a:xfrm>
            <a:off x="5871036" y="284872"/>
            <a:ext cx="5376457" cy="17162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600" b="1" dirty="0">
                <a:solidFill>
                  <a:srgbClr val="C00000"/>
                </a:solidFill>
                <a:latin typeface="Arial Black" panose="020B0A04020102020204" pitchFamily="34" charset="0"/>
              </a:rPr>
              <a:t>Stay in Touch &amp; Informed </a:t>
            </a:r>
            <a:endParaRPr lang="en-US" sz="5600" b="1" kern="12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04620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B62FA5-7F36-F808-AF7E-F94CE9F4863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7888A-8FBC-4663-9E32-08230E00620B}"/>
              </a:ext>
            </a:extLst>
          </p:cNvPr>
          <p:cNvSpPr>
            <a:spLocks noGrp="1"/>
          </p:cNvSpPr>
          <p:nvPr>
            <p:ph type="title"/>
          </p:nvPr>
        </p:nvSpPr>
        <p:spPr>
          <a:xfrm>
            <a:off x="353568" y="518509"/>
            <a:ext cx="3822189" cy="782638"/>
          </a:xfrm>
        </p:spPr>
        <p:txBody>
          <a:bodyPr>
            <a:normAutofit/>
          </a:bodyPr>
          <a:lstStyle/>
          <a:p>
            <a:r>
              <a:rPr lang="en-US" sz="4000" b="1" dirty="0">
                <a:solidFill>
                  <a:srgbClr val="003366"/>
                </a:solidFill>
                <a:latin typeface="Arial Black" panose="020B0A04020102020204" pitchFamily="34" charset="0"/>
                <a:cs typeface="Arial" panose="020B0604020202020204" pitchFamily="34" charset="0"/>
              </a:rPr>
              <a:t>Our Mission</a:t>
            </a:r>
          </a:p>
        </p:txBody>
      </p:sp>
      <p:sp>
        <p:nvSpPr>
          <p:cNvPr id="3" name="Content Placeholder 2">
            <a:extLst>
              <a:ext uri="{FF2B5EF4-FFF2-40B4-BE49-F238E27FC236}">
                <a16:creationId xmlns:a16="http://schemas.microsoft.com/office/drawing/2014/main" id="{6EC05BD4-B9A0-4DEA-B2BD-EB037212E023}"/>
              </a:ext>
            </a:extLst>
          </p:cNvPr>
          <p:cNvSpPr>
            <a:spLocks noGrp="1"/>
          </p:cNvSpPr>
          <p:nvPr>
            <p:ph idx="1"/>
          </p:nvPr>
        </p:nvSpPr>
        <p:spPr>
          <a:xfrm>
            <a:off x="472440" y="1481328"/>
            <a:ext cx="3822189" cy="4704779"/>
          </a:xfrm>
        </p:spPr>
        <p:txBody>
          <a:bodyPr>
            <a:normAutofit lnSpcReduction="10000"/>
          </a:bodyPr>
          <a:lstStyle/>
          <a:p>
            <a:pPr marL="0" indent="0">
              <a:spcBef>
                <a:spcPts val="0"/>
              </a:spcBef>
              <a:buNone/>
            </a:pPr>
            <a:r>
              <a:rPr lang="en-US" sz="1800" dirty="0">
                <a:latin typeface="Arial" panose="020B0604020202020204" pitchFamily="34" charset="0"/>
                <a:cs typeface="Arial" panose="020B0604020202020204" pitchFamily="34" charset="0"/>
              </a:rPr>
              <a:t>Our mission is to ensure that veterans thrive by providing Elks volunteers with tools and resources through community service and engagement. </a:t>
            </a:r>
          </a:p>
          <a:p>
            <a:pPr marL="0"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We know our members are busy. The purpose of the ENVSC is to provide Elks with the resources and the information needed to best serve the veterans in Elks communities. </a:t>
            </a:r>
          </a:p>
          <a:p>
            <a:pPr marL="0"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To make the most our resources and your time, we aim to focus on serving veterans in need.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spcBef>
                <a:spcPts val="0"/>
              </a:spcBef>
              <a:buNone/>
            </a:pPr>
            <a:r>
              <a:rPr lang="en-US" sz="1800" dirty="0">
                <a:latin typeface="Arial" panose="020B0604020202020204" pitchFamily="34" charset="0"/>
                <a:cs typeface="Arial" panose="020B0604020202020204" pitchFamily="34" charset="0"/>
              </a:rPr>
              <a:t>Our ultimate vision is a nation of strong communities meeting veterans' ever-changing needs.</a:t>
            </a:r>
            <a:endParaRPr lang="en-US" sz="1800" i="1" dirty="0">
              <a:latin typeface="Arial" panose="020B0604020202020204" pitchFamily="34" charset="0"/>
              <a:cs typeface="Arial" panose="020B0604020202020204" pitchFamily="34" charset="0"/>
            </a:endParaRPr>
          </a:p>
          <a:p>
            <a:pPr marL="0" indent="0">
              <a:buNone/>
            </a:pP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20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2D15-0683-47CC-B3E6-89B5D2C70D04}"/>
              </a:ext>
            </a:extLst>
          </p:cNvPr>
          <p:cNvSpPr>
            <a:spLocks noGrp="1"/>
          </p:cNvSpPr>
          <p:nvPr>
            <p:ph type="title"/>
          </p:nvPr>
        </p:nvSpPr>
        <p:spPr>
          <a:xfrm>
            <a:off x="278904" y="384451"/>
            <a:ext cx="6111831" cy="708950"/>
          </a:xfrm>
        </p:spPr>
        <p:txBody>
          <a:bodyPr anchor="ctr">
            <a:normAutofit/>
          </a:bodyPr>
          <a:lstStyle/>
          <a:p>
            <a:r>
              <a:rPr lang="en-US" b="1" dirty="0">
                <a:solidFill>
                  <a:srgbClr val="C00000"/>
                </a:solidFill>
                <a:latin typeface="Arial" panose="020B0604020202020204" pitchFamily="34" charset="0"/>
                <a:cs typeface="Arial" panose="020B0604020202020204" pitchFamily="34" charset="0"/>
              </a:rPr>
              <a:t>General Guidelines</a:t>
            </a:r>
          </a:p>
        </p:txBody>
      </p:sp>
      <p:sp>
        <p:nvSpPr>
          <p:cNvPr id="3" name="Content Placeholder 2">
            <a:extLst>
              <a:ext uri="{FF2B5EF4-FFF2-40B4-BE49-F238E27FC236}">
                <a16:creationId xmlns:a16="http://schemas.microsoft.com/office/drawing/2014/main" id="{94CF03C1-1C75-4CF4-8CF9-2A8F1CE27D2F}"/>
              </a:ext>
            </a:extLst>
          </p:cNvPr>
          <p:cNvSpPr>
            <a:spLocks/>
          </p:cNvSpPr>
          <p:nvPr/>
        </p:nvSpPr>
        <p:spPr>
          <a:xfrm>
            <a:off x="727160" y="3282244"/>
            <a:ext cx="5663575" cy="1464649"/>
          </a:xfrm>
          <a:prstGeom prst="rect">
            <a:avLst/>
          </a:prstGeom>
        </p:spPr>
        <p:txBody>
          <a:bodyPr>
            <a:noAutofit/>
          </a:bodyPr>
          <a:lstStyle/>
          <a:p>
            <a:pPr marL="492528" lvl="1" indent="-285750" defTabSz="413556">
              <a:lnSpc>
                <a:spcPct val="90000"/>
              </a:lnSpc>
              <a:spcAft>
                <a:spcPts val="382"/>
              </a:spcAft>
              <a:buFont typeface="Arial" panose="020B0604020202020204" pitchFamily="34" charset="0"/>
              <a:buChar char="•"/>
            </a:pPr>
            <a:r>
              <a:rPr lang="en-US" sz="2400" kern="1200" dirty="0">
                <a:latin typeface="Arial" panose="020B0604020202020204" pitchFamily="34" charset="0"/>
                <a:ea typeface="+mn-ea"/>
                <a:cs typeface="Arial" panose="020B0604020202020204" pitchFamily="34" charset="0"/>
              </a:rPr>
              <a:t>Employment</a:t>
            </a:r>
          </a:p>
          <a:p>
            <a:pPr marL="492528" lvl="1" indent="-285750" defTabSz="413556">
              <a:lnSpc>
                <a:spcPct val="90000"/>
              </a:lnSpc>
              <a:spcAft>
                <a:spcPts val="382"/>
              </a:spcAft>
              <a:buFont typeface="Arial" panose="020B0604020202020204" pitchFamily="34" charset="0"/>
              <a:buChar char="•"/>
            </a:pPr>
            <a:r>
              <a:rPr lang="en-US" sz="2400" kern="1200" dirty="0">
                <a:latin typeface="Arial" panose="020B0604020202020204" pitchFamily="34" charset="0"/>
                <a:ea typeface="+mn-ea"/>
                <a:cs typeface="Arial" panose="020B0604020202020204" pitchFamily="34" charset="0"/>
              </a:rPr>
              <a:t>Homelessness and Housing</a:t>
            </a:r>
          </a:p>
          <a:p>
            <a:pPr marL="492528" lvl="1" indent="-285750" defTabSz="413556">
              <a:lnSpc>
                <a:spcPct val="90000"/>
              </a:lnSpc>
              <a:spcAft>
                <a:spcPts val="382"/>
              </a:spcAft>
              <a:buFont typeface="Arial" panose="020B0604020202020204" pitchFamily="34" charset="0"/>
              <a:buChar char="•"/>
            </a:pPr>
            <a:r>
              <a:rPr lang="en-US" sz="2400" kern="1200" dirty="0">
                <a:latin typeface="Arial" panose="020B0604020202020204" pitchFamily="34" charset="0"/>
                <a:ea typeface="+mn-ea"/>
                <a:cs typeface="Arial" panose="020B0604020202020204" pitchFamily="34" charset="0"/>
              </a:rPr>
              <a:t>Military Families</a:t>
            </a:r>
          </a:p>
          <a:p>
            <a:pPr marL="492528" lvl="1" indent="-285750" defTabSz="413556">
              <a:lnSpc>
                <a:spcPct val="90000"/>
              </a:lnSpc>
              <a:spcAft>
                <a:spcPts val="382"/>
              </a:spcAft>
              <a:buFont typeface="Arial" panose="020B0604020202020204" pitchFamily="34" charset="0"/>
              <a:buChar char="•"/>
            </a:pPr>
            <a:r>
              <a:rPr lang="en-US" sz="2400" kern="1200" dirty="0">
                <a:latin typeface="Arial" panose="020B0604020202020204" pitchFamily="34" charset="0"/>
                <a:ea typeface="+mn-ea"/>
                <a:cs typeface="Arial" panose="020B0604020202020204" pitchFamily="34" charset="0"/>
              </a:rPr>
              <a:t>Health (including mental health) </a:t>
            </a:r>
          </a:p>
          <a:p>
            <a:pPr marL="492528" lvl="1" indent="-285750" defTabSz="413556">
              <a:lnSpc>
                <a:spcPct val="90000"/>
              </a:lnSpc>
              <a:spcAft>
                <a:spcPts val="382"/>
              </a:spcAft>
              <a:buFont typeface="Arial" panose="020B0604020202020204" pitchFamily="34" charset="0"/>
              <a:buChar char="•"/>
            </a:pPr>
            <a:r>
              <a:rPr lang="en-US" sz="2400" kern="1200" dirty="0">
                <a:latin typeface="Arial" panose="020B0604020202020204" pitchFamily="34" charset="0"/>
                <a:ea typeface="+mn-ea"/>
                <a:cs typeface="Arial" panose="020B0604020202020204" pitchFamily="34" charset="0"/>
              </a:rPr>
              <a:t>Educational Support </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F9E527-6362-4C6D-B857-B892F8129C3F}"/>
              </a:ext>
            </a:extLst>
          </p:cNvPr>
          <p:cNvSpPr txBox="1"/>
          <p:nvPr/>
        </p:nvSpPr>
        <p:spPr>
          <a:xfrm>
            <a:off x="0" y="5592468"/>
            <a:ext cx="12192000" cy="1323439"/>
          </a:xfrm>
          <a:prstGeom prst="rect">
            <a:avLst/>
          </a:prstGeom>
          <a:solidFill>
            <a:srgbClr val="003366"/>
          </a:solidFill>
          <a:ln>
            <a:noFill/>
          </a:ln>
        </p:spPr>
        <p:txBody>
          <a:bodyPr wrap="square" rtlCol="0">
            <a:spAutoFit/>
          </a:bodyPr>
          <a:lstStyle/>
          <a:p>
            <a:pPr algn="ctr" defTabSz="413556">
              <a:spcAft>
                <a:spcPts val="382"/>
              </a:spcAft>
            </a:pPr>
            <a:r>
              <a:rPr lang="en-US" sz="2000" b="1" kern="1200" cap="all" dirty="0">
                <a:solidFill>
                  <a:schemeClr val="bg1"/>
                </a:solidFill>
                <a:latin typeface="Arial" panose="020B0604020202020204" pitchFamily="34" charset="0"/>
                <a:ea typeface="+mn-ea"/>
                <a:cs typeface="Arial" panose="020B0604020202020204" pitchFamily="34" charset="0"/>
              </a:rPr>
              <a:t>Why these 5 areas? </a:t>
            </a:r>
            <a:r>
              <a:rPr lang="en-US" sz="2000" b="1" kern="1200" dirty="0">
                <a:solidFill>
                  <a:schemeClr val="bg1"/>
                </a:solidFill>
                <a:latin typeface="Arial" panose="020B0604020202020204" pitchFamily="34" charset="0"/>
                <a:ea typeface="+mn-ea"/>
                <a:cs typeface="Arial" panose="020B0604020202020204" pitchFamily="34" charset="0"/>
              </a:rPr>
              <a:t>Research by the VA, the Department of Defense, Blue Star Families, IAVA, VFW and other VSOs show that statistically these are the 5 areas that veterans and military members need and request the most help with. Because there are so many veterans in need, we want to focus our time and effort where </a:t>
            </a:r>
            <a:r>
              <a:rPr lang="en-US" sz="2000" b="1" dirty="0">
                <a:solidFill>
                  <a:schemeClr val="bg1"/>
                </a:solidFill>
                <a:latin typeface="Arial" panose="020B0604020202020204" pitchFamily="34" charset="0"/>
                <a:cs typeface="Arial" panose="020B0604020202020204" pitchFamily="34" charset="0"/>
              </a:rPr>
              <a:t>it</a:t>
            </a:r>
            <a:r>
              <a:rPr lang="en-US" sz="2000" b="1" kern="1200" dirty="0">
                <a:solidFill>
                  <a:schemeClr val="bg1"/>
                </a:solidFill>
                <a:latin typeface="Arial" panose="020B0604020202020204" pitchFamily="34" charset="0"/>
                <a:ea typeface="+mn-ea"/>
                <a:cs typeface="Arial" panose="020B0604020202020204" pitchFamily="34" charset="0"/>
              </a:rPr>
              <a:t> can have the biggest impact. </a:t>
            </a:r>
            <a:endParaRPr lang="en-US"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B5A6DA-2677-4068-A80B-E1A663E14DDF}"/>
              </a:ext>
            </a:extLst>
          </p:cNvPr>
          <p:cNvSpPr txBox="1"/>
          <p:nvPr/>
        </p:nvSpPr>
        <p:spPr>
          <a:xfrm>
            <a:off x="213109" y="1161713"/>
            <a:ext cx="6495443" cy="2267287"/>
          </a:xfrm>
          <a:prstGeom prst="rect">
            <a:avLst/>
          </a:prstGeom>
          <a:noFill/>
        </p:spPr>
        <p:txBody>
          <a:bodyPr wrap="square" rtlCol="0">
            <a:spAutoFit/>
          </a:bodyPr>
          <a:lstStyle/>
          <a:p>
            <a:pPr defTabSz="413556">
              <a:spcAft>
                <a:spcPts val="382"/>
              </a:spcAft>
            </a:pPr>
            <a:r>
              <a:rPr lang="en-US" sz="2400" kern="1200" dirty="0">
                <a:latin typeface="Arial" panose="020B0604020202020204" pitchFamily="34" charset="0"/>
                <a:ea typeface="+mn-ea"/>
                <a:cs typeface="Arial" panose="020B0604020202020204" pitchFamily="34" charset="0"/>
              </a:rPr>
              <a:t>If Lodges are using ENVSC funds to serve veterans and military members in need, the project must focus on one of these </a:t>
            </a:r>
            <a:r>
              <a:rPr lang="en-US" sz="2400" u="sng" kern="1200" dirty="0">
                <a:latin typeface="Arial" panose="020B0604020202020204" pitchFamily="34" charset="0"/>
                <a:ea typeface="+mn-ea"/>
                <a:cs typeface="Arial" panose="020B0604020202020204" pitchFamily="34" charset="0"/>
              </a:rPr>
              <a:t>five areas of increased need</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These are broad areas and are designed to guide not restrict. </a:t>
            </a:r>
            <a:r>
              <a:rPr lang="en-US" sz="2400" kern="1200" dirty="0">
                <a:latin typeface="Arial" panose="020B0604020202020204" pitchFamily="34" charset="0"/>
                <a:ea typeface="+mn-ea"/>
                <a:cs typeface="Arial" panose="020B0604020202020204" pitchFamily="34" charset="0"/>
              </a:rPr>
              <a:t> </a:t>
            </a:r>
          </a:p>
          <a:p>
            <a:pPr>
              <a:spcAft>
                <a:spcPts val="600"/>
              </a:spcAft>
            </a:pPr>
            <a:endParaRPr lang="en-US" dirty="0"/>
          </a:p>
        </p:txBody>
      </p:sp>
      <p:pic>
        <p:nvPicPr>
          <p:cNvPr id="7" name="Picture 6">
            <a:extLst>
              <a:ext uri="{FF2B5EF4-FFF2-40B4-BE49-F238E27FC236}">
                <a16:creationId xmlns:a16="http://schemas.microsoft.com/office/drawing/2014/main" id="{DF0661FB-B910-BF7B-0084-78606987E26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921661" y="-36108"/>
            <a:ext cx="5270339" cy="5628576"/>
          </a:xfrm>
          <a:prstGeom prst="rect">
            <a:avLst/>
          </a:prstGeom>
        </p:spPr>
      </p:pic>
    </p:spTree>
    <p:extLst>
      <p:ext uri="{BB962C8B-B14F-4D97-AF65-F5344CB8AC3E}">
        <p14:creationId xmlns:p14="http://schemas.microsoft.com/office/powerpoint/2010/main" val="22409105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A0C-42E7-4E03-A3CD-7BC977066B1A}"/>
              </a:ext>
            </a:extLst>
          </p:cNvPr>
          <p:cNvSpPr>
            <a:spLocks noGrp="1"/>
          </p:cNvSpPr>
          <p:nvPr>
            <p:ph type="title"/>
          </p:nvPr>
        </p:nvSpPr>
        <p:spPr>
          <a:xfrm>
            <a:off x="413756" y="1806679"/>
            <a:ext cx="4166510" cy="1622321"/>
          </a:xfrm>
        </p:spPr>
        <p:txBody>
          <a:bodyPr vert="horz" lIns="91440" tIns="45720" rIns="91440" bIns="45720" rtlCol="0" anchor="t">
            <a:normAutofit fontScale="90000"/>
          </a:bodyPr>
          <a:lstStyle/>
          <a:p>
            <a:pPr>
              <a:lnSpc>
                <a:spcPct val="90000"/>
              </a:lnSpc>
            </a:pPr>
            <a:br>
              <a:rPr lang="en-US" sz="2200" b="0" i="0" kern="1200" dirty="0">
                <a:latin typeface="Arial" panose="020B0604020202020204" pitchFamily="34" charset="0"/>
                <a:cs typeface="Arial" panose="020B0604020202020204" pitchFamily="34" charset="0"/>
              </a:rPr>
            </a:br>
            <a:r>
              <a:rPr lang="en-US" sz="2200" b="0" i="0" kern="1200" dirty="0">
                <a:latin typeface="Arial" panose="020B0604020202020204" pitchFamily="34" charset="0"/>
                <a:cs typeface="Arial" panose="020B0604020202020204" pitchFamily="34" charset="0"/>
              </a:rPr>
              <a:t>This is a snapshot of our largest programs</a:t>
            </a:r>
            <a:r>
              <a:rPr lang="en-US" sz="2200" dirty="0">
                <a:latin typeface="Arial" panose="020B0604020202020204" pitchFamily="34" charset="0"/>
                <a:cs typeface="Arial" panose="020B0604020202020204" pitchFamily="34" charset="0"/>
              </a:rPr>
              <a:t> by budget. </a:t>
            </a:r>
            <a:br>
              <a:rPr lang="en-US" sz="2200" b="0" i="0" kern="1200" dirty="0">
                <a:latin typeface="Arial" panose="020B0604020202020204" pitchFamily="34" charset="0"/>
                <a:cs typeface="Arial" panose="020B0604020202020204" pitchFamily="34" charset="0"/>
              </a:rPr>
            </a:br>
            <a:br>
              <a:rPr lang="en-US" sz="2200" b="0" i="0" kern="1200" dirty="0">
                <a:latin typeface="Arial" panose="020B0604020202020204" pitchFamily="34" charset="0"/>
                <a:cs typeface="Arial" panose="020B0604020202020204" pitchFamily="34" charset="0"/>
              </a:rPr>
            </a:br>
            <a:r>
              <a:rPr lang="en-US" sz="2200" b="0" i="0" kern="1200" dirty="0">
                <a:latin typeface="Arial" panose="020B0604020202020204" pitchFamily="34" charset="0"/>
                <a:cs typeface="Arial" panose="020B0604020202020204" pitchFamily="34" charset="0"/>
              </a:rPr>
              <a:t>Sponsorships includes support of several National Adaptive Sports Events for Veterans, as well as programs like Bugles Across America and Playing Cards for Veterans. </a:t>
            </a:r>
            <a:br>
              <a:rPr lang="en-US" sz="2200" b="0" i="0" kern="1200" dirty="0">
                <a:latin typeface="Arial" panose="020B0604020202020204" pitchFamily="34" charset="0"/>
                <a:cs typeface="Arial" panose="020B0604020202020204" pitchFamily="34" charset="0"/>
              </a:rPr>
            </a:br>
            <a:br>
              <a:rPr lang="en-US" sz="2200" b="0" i="0" kern="1200" dirty="0">
                <a:latin typeface="Arial" panose="020B0604020202020204" pitchFamily="34" charset="0"/>
                <a:cs typeface="Arial" panose="020B0604020202020204" pitchFamily="34" charset="0"/>
              </a:rPr>
            </a:br>
            <a:r>
              <a:rPr lang="en-US" sz="2200" b="0" i="0" kern="1200" dirty="0">
                <a:latin typeface="Arial" panose="020B0604020202020204" pitchFamily="34" charset="0"/>
                <a:cs typeface="Arial" panose="020B0604020202020204" pitchFamily="34" charset="0"/>
              </a:rPr>
              <a:t>We also have several programs and partnerships which do not receive national funding, including Adopt-a-Veteran and Army of Hope. 	</a:t>
            </a:r>
            <a:br>
              <a:rPr lang="en-US" sz="2200" b="0" i="0" kern="1200" dirty="0">
                <a:latin typeface="Arial" panose="020B0604020202020204" pitchFamily="34" charset="0"/>
                <a:cs typeface="Arial" panose="020B0604020202020204" pitchFamily="34" charset="0"/>
              </a:rPr>
            </a:br>
            <a:br>
              <a:rPr lang="en-US" sz="2200" b="0" i="0" kern="1200" dirty="0">
                <a:latin typeface="Arial" panose="020B0604020202020204" pitchFamily="34" charset="0"/>
                <a:cs typeface="Arial" panose="020B0604020202020204" pitchFamily="34" charset="0"/>
              </a:rPr>
            </a:br>
            <a:br>
              <a:rPr lang="en-US" sz="1100" b="0" i="0" kern="1200" dirty="0">
                <a:latin typeface="Arial" panose="020B0604020202020204" pitchFamily="34" charset="0"/>
                <a:cs typeface="Arial" panose="020B0604020202020204" pitchFamily="34" charset="0"/>
              </a:rPr>
            </a:br>
            <a:endParaRPr lang="en-US" sz="1100" b="0" i="0" kern="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5EF128-B4DE-411E-8D02-1C61FDA1332E}"/>
              </a:ext>
            </a:extLst>
          </p:cNvPr>
          <p:cNvSpPr txBox="1"/>
          <p:nvPr/>
        </p:nvSpPr>
        <p:spPr>
          <a:xfrm>
            <a:off x="413756" y="571500"/>
            <a:ext cx="5171306"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3400" b="1" dirty="0">
                <a:solidFill>
                  <a:srgbClr val="003366"/>
                </a:solidFill>
                <a:latin typeface="Arial Black" panose="020B0A04020102020204" pitchFamily="34" charset="0"/>
                <a:ea typeface="+mj-ea"/>
                <a:cs typeface="Arial" panose="020B0604020202020204" pitchFamily="34" charset="0"/>
              </a:rPr>
              <a:t>2026-27 </a:t>
            </a:r>
            <a:br>
              <a:rPr lang="en-US" sz="3400" b="1" dirty="0">
                <a:solidFill>
                  <a:srgbClr val="003366"/>
                </a:solidFill>
                <a:latin typeface="Arial Black" panose="020B0A04020102020204" pitchFamily="34" charset="0"/>
                <a:ea typeface="+mj-ea"/>
                <a:cs typeface="Arial" panose="020B0604020202020204" pitchFamily="34" charset="0"/>
              </a:rPr>
            </a:br>
            <a:r>
              <a:rPr lang="en-US" sz="3400" b="1" dirty="0">
                <a:solidFill>
                  <a:srgbClr val="003366"/>
                </a:solidFill>
                <a:latin typeface="Arial Black" panose="020B0A04020102020204" pitchFamily="34" charset="0"/>
                <a:ea typeface="+mj-ea"/>
                <a:cs typeface="Arial" panose="020B0604020202020204" pitchFamily="34" charset="0"/>
              </a:rPr>
              <a:t>Program Overview</a:t>
            </a:r>
          </a:p>
        </p:txBody>
      </p:sp>
      <p:graphicFrame>
        <p:nvGraphicFramePr>
          <p:cNvPr id="5" name="Chart 4">
            <a:extLst>
              <a:ext uri="{FF2B5EF4-FFF2-40B4-BE49-F238E27FC236}">
                <a16:creationId xmlns:a16="http://schemas.microsoft.com/office/drawing/2014/main" id="{D3E09A43-212F-3DBB-83B4-A722EC354043}"/>
              </a:ext>
            </a:extLst>
          </p:cNvPr>
          <p:cNvGraphicFramePr>
            <a:graphicFrameLocks/>
          </p:cNvGraphicFramePr>
          <p:nvPr>
            <p:extLst>
              <p:ext uri="{D42A27DB-BD31-4B8C-83A1-F6EECF244321}">
                <p14:modId xmlns:p14="http://schemas.microsoft.com/office/powerpoint/2010/main" val="3661337791"/>
              </p:ext>
            </p:extLst>
          </p:nvPr>
        </p:nvGraphicFramePr>
        <p:xfrm>
          <a:off x="3298812" y="733778"/>
          <a:ext cx="8746431" cy="5439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2322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E8C0CD-25B0-4208-AD9A-5BCD30FF76CD}"/>
              </a:ext>
            </a:extLst>
          </p:cNvPr>
          <p:cNvSpPr txBox="1"/>
          <p:nvPr/>
        </p:nvSpPr>
        <p:spPr>
          <a:xfrm>
            <a:off x="6083438" y="208673"/>
            <a:ext cx="4434720" cy="1716255"/>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5600" b="1" kern="1200" spc="-60" dirty="0">
                <a:solidFill>
                  <a:srgbClr val="C00000"/>
                </a:solidFill>
                <a:latin typeface="Arial Black" panose="020B0A04020102020204" pitchFamily="34" charset="0"/>
                <a:ea typeface="+mj-ea"/>
                <a:cs typeface="+mj-cs"/>
              </a:rPr>
              <a:t>Elks Voluntary Service</a:t>
            </a:r>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249DC2-733C-777C-D2DB-44C619E6CB7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883024" y="299508"/>
            <a:ext cx="4013862" cy="301039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9D255B3-9A2A-4B56-A613-ACDD25449A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86856" y="3548095"/>
            <a:ext cx="4606199" cy="301039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8C07F562-BFC8-4B96-A604-75ECC33D08F7}"/>
              </a:ext>
            </a:extLst>
          </p:cNvPr>
          <p:cNvSpPr txBox="1">
            <a:spLocks/>
          </p:cNvSpPr>
          <p:nvPr/>
        </p:nvSpPr>
        <p:spPr>
          <a:xfrm>
            <a:off x="6059054" y="2133601"/>
            <a:ext cx="5527108" cy="4515726"/>
          </a:xfrm>
          <a:prstGeom prst="rect">
            <a:avLst/>
          </a:prstGeom>
        </p:spPr>
        <p:txBody>
          <a:bodyPr vert="horz" lIns="91440" tIns="45720" rIns="91440" bIns="45720" rtlCol="0" anchor="t">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buClr>
                <a:schemeClr val="bg2">
                  <a:lumMod val="40000"/>
                  <a:lumOff val="60000"/>
                </a:schemeClr>
              </a:buClr>
              <a:buSzPct val="80000"/>
              <a:buNone/>
            </a:pPr>
            <a:r>
              <a:rPr lang="en-US" sz="1800" dirty="0">
                <a:solidFill>
                  <a:schemeClr val="tx1">
                    <a:alpha val="80000"/>
                  </a:schemeClr>
                </a:solidFill>
                <a:latin typeface="Arial" panose="020B0604020202020204" pitchFamily="34" charset="0"/>
                <a:cs typeface="Arial" panose="020B0604020202020204" pitchFamily="34" charset="0"/>
              </a:rPr>
              <a:t>The cornerstone of the ENVSC, this facility-based volunteer program is aimed at providing reliable and consistent support to hospitalized and recovering veterans. </a:t>
            </a:r>
          </a:p>
          <a:p>
            <a:pPr marL="240030" indent="-228600">
              <a:spcBef>
                <a:spcPts val="1000"/>
              </a:spcBef>
              <a:buClr>
                <a:schemeClr val="tx1"/>
              </a:buClr>
              <a:buSzPct val="80000"/>
              <a:buFont typeface="Arial" panose="020B0604020202020204" pitchFamily="34" charset="0"/>
              <a:buChar char="•"/>
            </a:pPr>
            <a:r>
              <a:rPr lang="en-US" sz="1800" dirty="0">
                <a:solidFill>
                  <a:schemeClr val="tx1">
                    <a:alpha val="80000"/>
                  </a:schemeClr>
                </a:solidFill>
                <a:latin typeface="Arial" panose="020B0604020202020204" pitchFamily="34" charset="0"/>
                <a:cs typeface="Arial" panose="020B0604020202020204" pitchFamily="34" charset="0"/>
              </a:rPr>
              <a:t>We station Voluntary Service Representatives and Deputy Representatives at veterans’ facilities and provide them with monthly stipends to help fund activities and support for veterans at their facility.</a:t>
            </a:r>
          </a:p>
          <a:p>
            <a:pPr marL="240030" indent="-228600">
              <a:spcBef>
                <a:spcPts val="1000"/>
              </a:spcBef>
              <a:buClr>
                <a:schemeClr val="tx1"/>
              </a:buClr>
              <a:buSzPct val="80000"/>
              <a:buFont typeface="Arial" panose="020B0604020202020204" pitchFamily="34" charset="0"/>
              <a:buChar char="•"/>
            </a:pPr>
            <a:r>
              <a:rPr lang="en-US" sz="1800" dirty="0">
                <a:solidFill>
                  <a:schemeClr val="tx1">
                    <a:alpha val="80000"/>
                  </a:schemeClr>
                </a:solidFill>
                <a:latin typeface="Arial" panose="020B0604020202020204" pitchFamily="34" charset="0"/>
                <a:cs typeface="Arial" panose="020B0604020202020204" pitchFamily="34" charset="0"/>
              </a:rPr>
              <a:t>Volunteers are required to be certified by the national ENVSC office and undergo training and registration at their local facility. </a:t>
            </a:r>
          </a:p>
          <a:p>
            <a:pPr marL="240030" indent="-228600">
              <a:spcBef>
                <a:spcPts val="1000"/>
              </a:spcBef>
              <a:buClr>
                <a:schemeClr val="tx1"/>
              </a:buClr>
              <a:buSzPct val="80000"/>
              <a:buFont typeface="Arial" panose="020B0604020202020204" pitchFamily="34" charset="0"/>
              <a:buChar char="•"/>
            </a:pPr>
            <a:r>
              <a:rPr lang="en-US" sz="1800" dirty="0">
                <a:solidFill>
                  <a:schemeClr val="tx1">
                    <a:alpha val="80000"/>
                  </a:schemeClr>
                </a:solidFill>
                <a:latin typeface="Arial" panose="020B0604020202020204" pitchFamily="34" charset="0"/>
                <a:cs typeface="Arial" panose="020B0604020202020204" pitchFamily="34" charset="0"/>
              </a:rPr>
              <a:t>Thanks to the large number of Elks volunteers in VA facilities, the Elks are on the Executive Committee for the national VAVS program.</a:t>
            </a:r>
          </a:p>
          <a:p>
            <a:pPr marL="240030" indent="-228600">
              <a:spcBef>
                <a:spcPts val="1000"/>
              </a:spcBef>
              <a:buClr>
                <a:schemeClr val="tx1"/>
              </a:buClr>
              <a:buSzPct val="80000"/>
              <a:buFont typeface="Arial" panose="020B0604020202020204" pitchFamily="34" charset="0"/>
              <a:buChar char="•"/>
            </a:pPr>
            <a:r>
              <a:rPr lang="en-US" sz="1800" dirty="0">
                <a:solidFill>
                  <a:schemeClr val="tx1">
                    <a:alpha val="80000"/>
                  </a:schemeClr>
                </a:solidFill>
                <a:latin typeface="Arial" panose="020B0604020202020204" pitchFamily="34" charset="0"/>
                <a:cs typeface="Arial" panose="020B0604020202020204" pitchFamily="34" charset="0"/>
              </a:rPr>
              <a:t>The Elks Voluntary Service Program expanded upon the VA’s idea and stations volunteers at State Veterans Homes and community veterans’ facilities as well. </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09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073128-0BB1-482B-9611-0300BD747416}"/>
              </a:ext>
            </a:extLst>
          </p:cNvPr>
          <p:cNvSpPr txBox="1">
            <a:spLocks/>
          </p:cNvSpPr>
          <p:nvPr/>
        </p:nvSpPr>
        <p:spPr>
          <a:xfrm>
            <a:off x="347178" y="582340"/>
            <a:ext cx="9252154" cy="1016654"/>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defTabSz="457200">
              <a:spcAft>
                <a:spcPts val="600"/>
              </a:spcAft>
            </a:pPr>
            <a:r>
              <a:rPr lang="en-US" sz="4200" b="1" i="0" kern="1200" dirty="0">
                <a:solidFill>
                  <a:srgbClr val="336699"/>
                </a:solidFill>
                <a:latin typeface="Arial Black" panose="020B0A04020102020204" pitchFamily="34" charset="0"/>
                <a:cs typeface="Arial" panose="020B0604020202020204" pitchFamily="34" charset="0"/>
              </a:rPr>
              <a:t>Elks Voluntary Service Facilities</a:t>
            </a:r>
          </a:p>
        </p:txBody>
      </p:sp>
      <p:sp>
        <p:nvSpPr>
          <p:cNvPr id="20" name="TextBox 19">
            <a:extLst>
              <a:ext uri="{FF2B5EF4-FFF2-40B4-BE49-F238E27FC236}">
                <a16:creationId xmlns:a16="http://schemas.microsoft.com/office/drawing/2014/main" id="{650ED1FC-08EE-4F54-AB95-EE47BCF74B11}"/>
              </a:ext>
            </a:extLst>
          </p:cNvPr>
          <p:cNvSpPr txBox="1"/>
          <p:nvPr/>
        </p:nvSpPr>
        <p:spPr>
          <a:xfrm>
            <a:off x="223679" y="1598995"/>
            <a:ext cx="5152993" cy="5065992"/>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pPr>
            <a:r>
              <a:rPr lang="en-US" dirty="0">
                <a:latin typeface="Arial" panose="020B0604020202020204" pitchFamily="34" charset="0"/>
                <a:ea typeface="+mj-ea"/>
                <a:cs typeface="Arial" panose="020B0604020202020204" pitchFamily="34" charset="0"/>
              </a:rPr>
              <a:t>Program volunteers provide valuable social support for thousands of aging and hospitalized veterans, improving their lives and their health.</a:t>
            </a:r>
          </a:p>
          <a:p>
            <a:pPr>
              <a:lnSpc>
                <a:spcPct val="90000"/>
              </a:lnSpc>
              <a:spcBef>
                <a:spcPts val="1000"/>
              </a:spcBef>
              <a:buClr>
                <a:schemeClr val="bg2">
                  <a:lumMod val="40000"/>
                  <a:lumOff val="60000"/>
                </a:schemeClr>
              </a:buClr>
              <a:buSzPct val="80000"/>
            </a:pPr>
            <a:endParaRPr lang="en-US" sz="800" dirty="0">
              <a:latin typeface="Arial" panose="020B0604020202020204" pitchFamily="34" charset="0"/>
              <a:ea typeface="+mj-ea"/>
              <a:cs typeface="Arial" panose="020B0604020202020204" pitchFamily="34" charset="0"/>
            </a:endParaRPr>
          </a:p>
          <a:p>
            <a:pPr>
              <a:lnSpc>
                <a:spcPct val="90000"/>
              </a:lnSpc>
              <a:spcBef>
                <a:spcPts val="1000"/>
              </a:spcBef>
              <a:buClr>
                <a:schemeClr val="bg2">
                  <a:lumMod val="40000"/>
                  <a:lumOff val="60000"/>
                </a:schemeClr>
              </a:buClr>
              <a:buSzPct val="80000"/>
            </a:pPr>
            <a:r>
              <a:rPr lang="en-US" dirty="0">
                <a:latin typeface="Arial" panose="020B0604020202020204" pitchFamily="34" charset="0"/>
                <a:ea typeface="+mj-ea"/>
                <a:cs typeface="Arial" panose="020B0604020202020204" pitchFamily="34" charset="0"/>
              </a:rPr>
              <a:t>Representatives visit their facilities at least once a month to spend time with veterans. They plan events, recruit volunteers, handle the monthly stipend and submit monthly online reports to the ENVSC.  </a:t>
            </a:r>
          </a:p>
          <a:p>
            <a:pPr>
              <a:lnSpc>
                <a:spcPct val="90000"/>
              </a:lnSpc>
              <a:spcBef>
                <a:spcPts val="1000"/>
              </a:spcBef>
              <a:buClr>
                <a:schemeClr val="bg2">
                  <a:lumMod val="40000"/>
                  <a:lumOff val="60000"/>
                </a:schemeClr>
              </a:buClr>
              <a:buSzPct val="80000"/>
            </a:pPr>
            <a:endParaRPr lang="en-US" sz="800" dirty="0">
              <a:latin typeface="Arial" panose="020B0604020202020204" pitchFamily="34" charset="0"/>
              <a:ea typeface="+mj-ea"/>
              <a:cs typeface="Arial" panose="020B0604020202020204" pitchFamily="34" charset="0"/>
            </a:endParaRPr>
          </a:p>
          <a:p>
            <a:pPr>
              <a:lnSpc>
                <a:spcPct val="90000"/>
              </a:lnSpc>
              <a:spcBef>
                <a:spcPts val="1000"/>
              </a:spcBef>
              <a:buClr>
                <a:schemeClr val="bg2">
                  <a:lumMod val="40000"/>
                  <a:lumOff val="60000"/>
                </a:schemeClr>
              </a:buClr>
              <a:buSzPct val="80000"/>
            </a:pPr>
            <a:r>
              <a:rPr lang="en-US" dirty="0">
                <a:latin typeface="Arial" panose="020B0604020202020204" pitchFamily="34" charset="0"/>
                <a:ea typeface="+mj-ea"/>
                <a:cs typeface="Arial" panose="020B0604020202020204" pitchFamily="34" charset="0"/>
              </a:rPr>
              <a:t>Deputy Representatives provide additional support to the veterans, assist the Rep and fill in as needed. </a:t>
            </a:r>
          </a:p>
          <a:p>
            <a:pPr>
              <a:lnSpc>
                <a:spcPct val="90000"/>
              </a:lnSpc>
              <a:spcBef>
                <a:spcPts val="1000"/>
              </a:spcBef>
              <a:buClr>
                <a:schemeClr val="bg2">
                  <a:lumMod val="40000"/>
                  <a:lumOff val="60000"/>
                </a:schemeClr>
              </a:buClr>
              <a:buSzPct val="80000"/>
            </a:pPr>
            <a:r>
              <a:rPr lang="en-US" dirty="0">
                <a:latin typeface="Arial" panose="020B0604020202020204" pitchFamily="34" charset="0"/>
                <a:ea typeface="+mj-ea"/>
                <a:cs typeface="Arial" panose="020B0604020202020204" pitchFamily="34" charset="0"/>
              </a:rPr>
              <a:t>About 70% of Elks Representatives serve in VA Medical Centers or State Veterans Homes.</a:t>
            </a:r>
          </a:p>
          <a:p>
            <a:pPr indent="-22860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p:txBody>
      </p:sp>
      <p:graphicFrame>
        <p:nvGraphicFramePr>
          <p:cNvPr id="2" name="Chart 1">
            <a:extLst>
              <a:ext uri="{FF2B5EF4-FFF2-40B4-BE49-F238E27FC236}">
                <a16:creationId xmlns:a16="http://schemas.microsoft.com/office/drawing/2014/main" id="{B0897341-BEB3-43B2-FB09-FE370D6B57A8}"/>
              </a:ext>
            </a:extLst>
          </p:cNvPr>
          <p:cNvGraphicFramePr>
            <a:graphicFrameLocks/>
          </p:cNvGraphicFramePr>
          <p:nvPr>
            <p:extLst>
              <p:ext uri="{D42A27DB-BD31-4B8C-83A1-F6EECF244321}">
                <p14:modId xmlns:p14="http://schemas.microsoft.com/office/powerpoint/2010/main" val="1632023813"/>
              </p:ext>
            </p:extLst>
          </p:nvPr>
        </p:nvGraphicFramePr>
        <p:xfrm>
          <a:off x="5443894" y="1700784"/>
          <a:ext cx="6552090" cy="4574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6396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B1683F4-043C-4C26-87EA-CA677A9F72BE}"/>
              </a:ext>
            </a:extLst>
          </p:cNvPr>
          <p:cNvSpPr txBox="1"/>
          <p:nvPr/>
        </p:nvSpPr>
        <p:spPr>
          <a:xfrm>
            <a:off x="838198" y="728456"/>
            <a:ext cx="4855466" cy="13563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spc="-60" dirty="0">
                <a:solidFill>
                  <a:srgbClr val="C00000"/>
                </a:solidFill>
                <a:latin typeface="Arial Black" panose="020B0A04020102020204" pitchFamily="34" charset="0"/>
                <a:ea typeface="+mj-ea"/>
                <a:cs typeface="+mj-cs"/>
              </a:rPr>
              <a:t>Elks Representatives in Action! </a:t>
            </a:r>
          </a:p>
        </p:txBody>
      </p:sp>
      <p:sp>
        <p:nvSpPr>
          <p:cNvPr id="21" name="Rectangle 2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4">
            <a:extLst>
              <a:ext uri="{FF2B5EF4-FFF2-40B4-BE49-F238E27FC236}">
                <a16:creationId xmlns:a16="http://schemas.microsoft.com/office/drawing/2014/main" id="{61E089CA-199D-41AD-9276-9B67F2A4E040}"/>
              </a:ext>
            </a:extLst>
          </p:cNvPr>
          <p:cNvSpPr txBox="1">
            <a:spLocks/>
          </p:cNvSpPr>
          <p:nvPr/>
        </p:nvSpPr>
        <p:spPr>
          <a:xfrm>
            <a:off x="710748" y="2295144"/>
            <a:ext cx="4982916" cy="3758184"/>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1700" dirty="0">
                <a:solidFill>
                  <a:schemeClr val="tx1"/>
                </a:solidFill>
                <a:latin typeface="Arial" panose="020B0604020202020204" pitchFamily="34" charset="0"/>
                <a:cs typeface="Arial" panose="020B0604020202020204" pitchFamily="34" charset="0"/>
              </a:rPr>
              <a:t>David Perry regularly hosts outings and activities for veterans at the South Orange County Vet Center in Mission Viejo, including deep sea fishing, clam digs, and hunting trips.</a:t>
            </a:r>
          </a:p>
          <a:p>
            <a:pPr>
              <a:spcBef>
                <a:spcPts val="1000"/>
              </a:spcBef>
              <a:buClr>
                <a:schemeClr val="bg2">
                  <a:lumMod val="40000"/>
                  <a:lumOff val="60000"/>
                </a:schemeClr>
              </a:buClr>
              <a:buSzPct val="80000"/>
            </a:pPr>
            <a:r>
              <a:rPr lang="en-US" sz="1700" dirty="0">
                <a:solidFill>
                  <a:schemeClr val="tx1"/>
                </a:solidFill>
                <a:latin typeface="Arial" panose="020B0604020202020204" pitchFamily="34" charset="0"/>
                <a:cs typeface="Arial" panose="020B0604020202020204" pitchFamily="34" charset="0"/>
              </a:rPr>
              <a:t>John Phelan takes veterans from the Hot Springs VA on a monthly trip to Crazy Horse Memorial and breakfast at Laughing Water restaurant, where they spend time and make memories together.</a:t>
            </a:r>
          </a:p>
          <a:p>
            <a:r>
              <a:rPr lang="en-US" sz="1700" dirty="0">
                <a:solidFill>
                  <a:schemeClr val="tx1"/>
                </a:solidFill>
                <a:latin typeface="Arial" panose="020B0604020202020204" pitchFamily="34" charset="0"/>
                <a:cs typeface="Arial" panose="020B0604020202020204" pitchFamily="34" charset="0"/>
              </a:rPr>
              <a:t>Randall Dugan and other Elks volunteers participate in the Arkansas Veterans Coalition, combining forces to help meet veteran needs across the state. Randall also provides supplies and plans events for veterans at the Mena VA CBOC.</a:t>
            </a:r>
          </a:p>
          <a:p>
            <a:pPr>
              <a:spcBef>
                <a:spcPts val="1000"/>
              </a:spcBef>
              <a:buClr>
                <a:schemeClr val="bg2">
                  <a:lumMod val="40000"/>
                  <a:lumOff val="60000"/>
                </a:schemeClr>
              </a:buClr>
              <a:buSzPct val="80000"/>
            </a:pPr>
            <a:r>
              <a:rPr lang="en-US" sz="1700" dirty="0">
                <a:solidFill>
                  <a:schemeClr val="tx1"/>
                </a:solidFill>
                <a:latin typeface="Arial" panose="020B0604020202020204" pitchFamily="34" charset="0"/>
                <a:cs typeface="Arial" panose="020B0604020202020204" pitchFamily="34" charset="0"/>
              </a:rPr>
              <a:t>Patrisia Miller hosts bingo and meals every month for residents at the Georgia War Veterans Home in Augusta, along with her Deputy Connie </a:t>
            </a:r>
            <a:r>
              <a:rPr lang="en-US" sz="1700" dirty="0" err="1">
                <a:solidFill>
                  <a:schemeClr val="tx1"/>
                </a:solidFill>
                <a:latin typeface="Arial" panose="020B0604020202020204" pitchFamily="34" charset="0"/>
                <a:cs typeface="Arial" panose="020B0604020202020204" pitchFamily="34" charset="0"/>
              </a:rPr>
              <a:t>Magriplis</a:t>
            </a:r>
            <a:r>
              <a:rPr lang="en-US" sz="1700" dirty="0">
                <a:solidFill>
                  <a:schemeClr val="tx1"/>
                </a:solidFill>
                <a:latin typeface="Arial" panose="020B0604020202020204" pitchFamily="34" charset="0"/>
                <a:cs typeface="Arial" panose="020B0604020202020204" pitchFamily="34" charset="0"/>
              </a:rPr>
              <a:t>.</a:t>
            </a:r>
          </a:p>
          <a:p>
            <a:pPr indent="-228600">
              <a:spcBef>
                <a:spcPts val="1000"/>
              </a:spcBef>
              <a:buClr>
                <a:schemeClr val="bg2">
                  <a:lumMod val="40000"/>
                  <a:lumOff val="60000"/>
                </a:schemeClr>
              </a:buClr>
              <a:buSzPct val="80000"/>
              <a:buFont typeface="Arial" panose="020B0604020202020204" pitchFamily="34" charset="0"/>
              <a:buChar char="•"/>
            </a:pPr>
            <a:endParaRPr lang="en-US" sz="1300" dirty="0">
              <a:solidFill>
                <a:schemeClr val="tx1"/>
              </a:solidFill>
            </a:endParaRPr>
          </a:p>
        </p:txBody>
      </p:sp>
      <p:pic>
        <p:nvPicPr>
          <p:cNvPr id="4" name="Picture 3">
            <a:extLst>
              <a:ext uri="{FF2B5EF4-FFF2-40B4-BE49-F238E27FC236}">
                <a16:creationId xmlns:a16="http://schemas.microsoft.com/office/drawing/2014/main" id="{FBB59ED1-129C-4E9A-AB1E-3FEE1C1565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24599" y="10"/>
            <a:ext cx="5457817" cy="3337549"/>
          </a:xfrm>
          <a:prstGeom prst="rect">
            <a:avLst/>
          </a:prstGeom>
        </p:spPr>
      </p:pic>
      <p:pic>
        <p:nvPicPr>
          <p:cNvPr id="5" name="Picture 4">
            <a:extLst>
              <a:ext uri="{FF2B5EF4-FFF2-40B4-BE49-F238E27FC236}">
                <a16:creationId xmlns:a16="http://schemas.microsoft.com/office/drawing/2014/main" id="{ECC878B9-0303-40B6-966E-2190B297EE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10800000">
            <a:off x="6324590" y="3520439"/>
            <a:ext cx="5457817" cy="3337561"/>
          </a:xfrm>
          <a:prstGeom prst="rect">
            <a:avLst/>
          </a:prstGeom>
        </p:spPr>
      </p:pic>
    </p:spTree>
    <p:extLst>
      <p:ext uri="{BB962C8B-B14F-4D97-AF65-F5344CB8AC3E}">
        <p14:creationId xmlns:p14="http://schemas.microsoft.com/office/powerpoint/2010/main" val="213373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E25CF-E41B-4487-B889-E81828407DB6}"/>
              </a:ext>
            </a:extLst>
          </p:cNvPr>
          <p:cNvSpPr txBox="1">
            <a:spLocks/>
          </p:cNvSpPr>
          <p:nvPr/>
        </p:nvSpPr>
        <p:spPr>
          <a:xfrm>
            <a:off x="293511" y="294538"/>
            <a:ext cx="10974039"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400" b="1" i="0" kern="1200" dirty="0">
                <a:solidFill>
                  <a:schemeClr val="bg1"/>
                </a:solidFill>
                <a:latin typeface="Arial Black" panose="020B0A04020102020204" pitchFamily="34" charset="0"/>
              </a:rPr>
              <a:t>Freedom Grants</a:t>
            </a:r>
          </a:p>
        </p:txBody>
      </p:sp>
      <p:sp>
        <p:nvSpPr>
          <p:cNvPr id="5" name="TextBox 4">
            <a:extLst>
              <a:ext uri="{FF2B5EF4-FFF2-40B4-BE49-F238E27FC236}">
                <a16:creationId xmlns:a16="http://schemas.microsoft.com/office/drawing/2014/main" id="{F00CAB6F-2CEA-4024-B187-7913396D173D}"/>
              </a:ext>
            </a:extLst>
          </p:cNvPr>
          <p:cNvSpPr txBox="1"/>
          <p:nvPr/>
        </p:nvSpPr>
        <p:spPr>
          <a:xfrm>
            <a:off x="415939" y="1347419"/>
            <a:ext cx="11360117" cy="5641848"/>
          </a:xfrm>
          <a:prstGeom prst="rect">
            <a:avLst/>
          </a:prstGeom>
        </p:spPr>
        <p:txBody>
          <a:bodyPr vert="horz" lIns="91440" tIns="45720" rIns="91440" bIns="45720" rtlCol="0" anchor="ctr">
            <a:normAutofit/>
          </a:bodyPr>
          <a:lstStyle/>
          <a:p>
            <a:pPr fontAlgn="base">
              <a:lnSpc>
                <a:spcPct val="90000"/>
              </a:lnSpc>
            </a:pPr>
            <a:r>
              <a:rPr lang="en-US" sz="1900" b="0" i="0" dirty="0">
                <a:effectLst/>
                <a:latin typeface="Arial" panose="020B0604020202020204" pitchFamily="34" charset="0"/>
                <a:cs typeface="Arial" panose="020B0604020202020204" pitchFamily="34" charset="0"/>
              </a:rPr>
              <a:t>In 2026-27, the Elks National Veterans Service Commission will award Freedom Grants to 1,000 Lodges! All Lodges</a:t>
            </a:r>
            <a:r>
              <a:rPr lang="en-US" sz="1900" dirty="0">
                <a:latin typeface="Arial" panose="020B0604020202020204" pitchFamily="34" charset="0"/>
                <a:cs typeface="Arial" panose="020B0604020202020204" pitchFamily="34" charset="0"/>
              </a:rPr>
              <a:t> </a:t>
            </a:r>
            <a:r>
              <a:rPr lang="en-US" sz="1900" b="0" i="0" dirty="0">
                <a:effectLst/>
                <a:latin typeface="Arial" panose="020B0604020202020204" pitchFamily="34" charset="0"/>
                <a:cs typeface="Arial" panose="020B0604020202020204" pitchFamily="34" charset="0"/>
              </a:rPr>
              <a:t>are eligible to apply. This is a grea</a:t>
            </a:r>
            <a:r>
              <a:rPr lang="en-US" sz="1900" dirty="0">
                <a:latin typeface="Arial" panose="020B0604020202020204" pitchFamily="34" charset="0"/>
                <a:cs typeface="Arial" panose="020B0604020202020204" pitchFamily="34" charset="0"/>
              </a:rPr>
              <a:t>t way for Lodges everywhere to plan a project that meets the needs of local veterans. </a:t>
            </a:r>
          </a:p>
          <a:p>
            <a:pPr fontAlgn="base">
              <a:lnSpc>
                <a:spcPct val="90000"/>
              </a:lnSpc>
            </a:pPr>
            <a:endParaRPr lang="en-US" sz="1900" dirty="0">
              <a:latin typeface="Arial" panose="020B0604020202020204" pitchFamily="34" charset="0"/>
              <a:cs typeface="Arial" panose="020B0604020202020204" pitchFamily="34" charset="0"/>
            </a:endParaRPr>
          </a:p>
          <a:p>
            <a:pPr fontAlgn="base">
              <a:lnSpc>
                <a:spcPct val="90000"/>
              </a:lnSpc>
            </a:pPr>
            <a:r>
              <a:rPr lang="en-US" sz="1900" u="sng" dirty="0">
                <a:latin typeface="Arial" panose="020B0604020202020204" pitchFamily="34" charset="0"/>
                <a:cs typeface="Arial" panose="020B0604020202020204" pitchFamily="34" charset="0"/>
              </a:rPr>
              <a:t>Here are some guidelines to keep in mind</a:t>
            </a:r>
            <a:r>
              <a:rPr lang="en-US" sz="1900" dirty="0">
                <a:latin typeface="Arial" panose="020B0604020202020204" pitchFamily="34" charset="0"/>
                <a:cs typeface="Arial" panose="020B0604020202020204" pitchFamily="34" charset="0"/>
              </a:rPr>
              <a:t>. </a:t>
            </a:r>
          </a:p>
          <a:p>
            <a:pPr marL="182880" lvl="1" indent="-228600" fontAlgn="base">
              <a:lnSpc>
                <a:spcPct val="90000"/>
              </a:lnSpc>
              <a:buFont typeface="Arial" panose="020B0604020202020204" pitchFamily="34" charset="0"/>
              <a:buChar char="•"/>
            </a:pPr>
            <a:r>
              <a:rPr lang="en-US" sz="1900" b="1" i="0" dirty="0">
                <a:effectLst/>
                <a:latin typeface="Arial" panose="020B0604020202020204" pitchFamily="34" charset="0"/>
                <a:cs typeface="Arial" panose="020B0604020202020204" pitchFamily="34" charset="0"/>
              </a:rPr>
              <a:t>Take the time to plan an impactful project</a:t>
            </a:r>
            <a:r>
              <a:rPr lang="en-US" sz="1900" b="0" i="0" dirty="0">
                <a:effectLst/>
                <a:latin typeface="Arial" panose="020B0604020202020204" pitchFamily="34" charset="0"/>
                <a:cs typeface="Arial" panose="020B0604020202020204" pitchFamily="34" charset="0"/>
              </a:rPr>
              <a:t>. Applications </a:t>
            </a:r>
            <a:r>
              <a:rPr lang="en-US" sz="1900" dirty="0">
                <a:latin typeface="Arial" panose="020B0604020202020204" pitchFamily="34" charset="0"/>
                <a:cs typeface="Arial" panose="020B0604020202020204" pitchFamily="34" charset="0"/>
              </a:rPr>
              <a:t>are</a:t>
            </a:r>
            <a:r>
              <a:rPr lang="en-US" sz="1900" b="0" i="0" dirty="0">
                <a:effectLst/>
                <a:latin typeface="Arial" panose="020B0604020202020204" pitchFamily="34" charset="0"/>
                <a:cs typeface="Arial" panose="020B0604020202020204" pitchFamily="34" charset="0"/>
              </a:rPr>
              <a:t> reviewed and approved on a rolling</a:t>
            </a:r>
            <a:r>
              <a:rPr lang="en-US" sz="1900" dirty="0">
                <a:latin typeface="Arial" panose="020B0604020202020204" pitchFamily="34" charset="0"/>
                <a:cs typeface="Arial" panose="020B0604020202020204" pitchFamily="34" charset="0"/>
              </a:rPr>
              <a:t>  </a:t>
            </a:r>
          </a:p>
          <a:p>
            <a:pPr marL="0" lvl="1" fontAlgn="base">
              <a:lnSpc>
                <a:spcPct val="90000"/>
              </a:lnSpc>
            </a:pPr>
            <a:r>
              <a:rPr lang="en-US" sz="1900" dirty="0">
                <a:latin typeface="Arial" panose="020B0604020202020204" pitchFamily="34" charset="0"/>
                <a:cs typeface="Arial" panose="020B0604020202020204" pitchFamily="34" charset="0"/>
              </a:rPr>
              <a:t>    </a:t>
            </a:r>
            <a:r>
              <a:rPr lang="en-US" sz="1900" b="0" i="0" dirty="0">
                <a:effectLst/>
                <a:latin typeface="Arial" panose="020B0604020202020204" pitchFamily="34" charset="0"/>
                <a:cs typeface="Arial" panose="020B0604020202020204" pitchFamily="34" charset="0"/>
              </a:rPr>
              <a:t>basis</a:t>
            </a:r>
            <a:r>
              <a:rPr lang="en-US" sz="1900" dirty="0">
                <a:latin typeface="Arial" panose="020B0604020202020204" pitchFamily="34" charset="0"/>
                <a:cs typeface="Arial" panose="020B0604020202020204" pitchFamily="34" charset="0"/>
              </a:rPr>
              <a:t> over months so there’s no need to rush. </a:t>
            </a:r>
          </a:p>
          <a:p>
            <a:pPr marL="182880" lvl="1" indent="-228600" fontAlgn="base">
              <a:lnSpc>
                <a:spcPct val="90000"/>
              </a:lnSpc>
              <a:buFont typeface="Arial" panose="020B0604020202020204" pitchFamily="34" charset="0"/>
              <a:buChar char="•"/>
            </a:pPr>
            <a:r>
              <a:rPr lang="en-US" sz="1900" b="1" i="0" dirty="0">
                <a:effectLst/>
                <a:latin typeface="Arial" panose="020B0604020202020204" pitchFamily="34" charset="0"/>
                <a:cs typeface="Arial" panose="020B0604020202020204" pitchFamily="34" charset="0"/>
              </a:rPr>
              <a:t>Projects must serve at least 4 veterans in need</a:t>
            </a:r>
            <a:r>
              <a:rPr lang="en-US" sz="1900" b="0" i="0" dirty="0">
                <a:effectLst/>
                <a:latin typeface="Arial" panose="020B0604020202020204" pitchFamily="34" charset="0"/>
                <a:cs typeface="Arial" panose="020B0604020202020204" pitchFamily="34" charset="0"/>
              </a:rPr>
              <a:t>, to maximize outcomes.</a:t>
            </a:r>
          </a:p>
          <a:p>
            <a:pPr marL="182880" lvl="1" indent="-228600" fontAlgn="base">
              <a:lnSpc>
                <a:spcPct val="90000"/>
              </a:lnSpc>
              <a:buFont typeface="Arial" panose="020B0604020202020204" pitchFamily="34" charset="0"/>
              <a:buChar char="•"/>
            </a:pPr>
            <a:r>
              <a:rPr lang="en-US" sz="1900" b="1" i="0" dirty="0">
                <a:effectLst/>
                <a:latin typeface="Arial" panose="020B0604020202020204" pitchFamily="34" charset="0"/>
                <a:cs typeface="Arial" panose="020B0604020202020204" pitchFamily="34" charset="0"/>
              </a:rPr>
              <a:t>Think local! </a:t>
            </a:r>
            <a:r>
              <a:rPr lang="en-US" sz="1900" b="0" i="0" dirty="0">
                <a:effectLst/>
                <a:latin typeface="Arial" panose="020B0604020202020204" pitchFamily="34" charset="0"/>
                <a:cs typeface="Arial" panose="020B0604020202020204" pitchFamily="34" charset="0"/>
              </a:rPr>
              <a:t>General donations to state and national organizations don’t qualify. </a:t>
            </a:r>
          </a:p>
          <a:p>
            <a:pPr marL="0" lvl="1" fontAlgn="base">
              <a:lnSpc>
                <a:spcPct val="90000"/>
              </a:lnSpc>
            </a:pPr>
            <a:endParaRPr lang="en-US" sz="1900" dirty="0">
              <a:latin typeface="Arial" panose="020B0604020202020204" pitchFamily="34" charset="0"/>
              <a:cs typeface="Arial" panose="020B0604020202020204" pitchFamily="34" charset="0"/>
            </a:endParaRPr>
          </a:p>
          <a:p>
            <a:pPr marL="0" lvl="1" fontAlgn="base">
              <a:lnSpc>
                <a:spcPct val="90000"/>
              </a:lnSpc>
            </a:pPr>
            <a:r>
              <a:rPr lang="en-US" sz="1900" b="0" i="0" u="sng" dirty="0">
                <a:effectLst/>
                <a:latin typeface="Arial" panose="020B0604020202020204" pitchFamily="34" charset="0"/>
                <a:cs typeface="Arial" panose="020B0604020202020204" pitchFamily="34" charset="0"/>
              </a:rPr>
              <a:t>Here are some </a:t>
            </a:r>
            <a:r>
              <a:rPr lang="en-US" sz="1900" u="sng" dirty="0">
                <a:latin typeface="Arial" panose="020B0604020202020204" pitchFamily="34" charset="0"/>
                <a:cs typeface="Arial" panose="020B0604020202020204" pitchFamily="34" charset="0"/>
              </a:rPr>
              <a:t>common questions</a:t>
            </a:r>
            <a:r>
              <a:rPr lang="en-US" sz="1900" dirty="0">
                <a:latin typeface="Arial" panose="020B0604020202020204" pitchFamily="34" charset="0"/>
                <a:cs typeface="Arial" panose="020B0604020202020204" pitchFamily="34" charset="0"/>
              </a:rPr>
              <a:t>. </a:t>
            </a:r>
            <a:endParaRPr lang="en-US" sz="1900" b="0" i="0" dirty="0">
              <a:effectLst/>
              <a:latin typeface="Arial" panose="020B0604020202020204" pitchFamily="34" charset="0"/>
              <a:cs typeface="Arial" panose="020B0604020202020204" pitchFamily="34" charset="0"/>
            </a:endParaRPr>
          </a:p>
          <a:p>
            <a:pPr marL="182880" lvl="1" indent="-228600" fontAlgn="base">
              <a:lnSpc>
                <a:spcPct val="90000"/>
              </a:lnSpc>
              <a:buFont typeface="Arial" panose="020B0604020202020204" pitchFamily="34" charset="0"/>
              <a:buChar char="•"/>
            </a:pPr>
            <a:r>
              <a:rPr lang="en-US" sz="1900" b="0" i="0" dirty="0">
                <a:effectLst/>
                <a:latin typeface="Arial" panose="020B0604020202020204" pitchFamily="34" charset="0"/>
                <a:cs typeface="Arial" panose="020B0604020202020204" pitchFamily="34" charset="0"/>
              </a:rPr>
              <a:t>Monetary donations qualify if made to nonprofit organizations that specifically serve veterans in need.</a:t>
            </a:r>
          </a:p>
          <a:p>
            <a:pPr marL="182880" lvl="1" indent="-228600">
              <a:lnSpc>
                <a:spcPct val="90000"/>
              </a:lnSpc>
              <a:buFont typeface="Arial" panose="020B0604020202020204" pitchFamily="34" charset="0"/>
              <a:buChar char="•"/>
            </a:pPr>
            <a:r>
              <a:rPr lang="en-US" sz="1900" b="0" i="0" dirty="0">
                <a:effectLst/>
                <a:latin typeface="Arial" panose="020B0604020202020204" pitchFamily="34" charset="0"/>
                <a:cs typeface="Arial" panose="020B0604020202020204" pitchFamily="34" charset="0"/>
              </a:rPr>
              <a:t>Donations to member organizations like the VFW and the American Legion must be designated for a specific project that serves veterans in need. Funds can’t go toward general operations.</a:t>
            </a:r>
          </a:p>
          <a:p>
            <a:pPr marL="182880" lvl="1" indent="-228600">
              <a:lnSpc>
                <a:spcPct val="90000"/>
              </a:lnSpc>
              <a:buFont typeface="Arial" panose="020B0604020202020204" pitchFamily="34" charset="0"/>
              <a:buChar char="•"/>
            </a:pPr>
            <a:r>
              <a:rPr lang="en-US" sz="1900" b="0" i="0" dirty="0">
                <a:effectLst/>
                <a:latin typeface="Arial" panose="020B0604020202020204" pitchFamily="34" charset="0"/>
                <a:cs typeface="Arial" panose="020B0604020202020204" pitchFamily="34" charset="0"/>
              </a:rPr>
              <a:t>Grants should be focused on meeting veterans' urgent needs, so </a:t>
            </a:r>
            <a:r>
              <a:rPr lang="en-US" sz="1900" dirty="0">
                <a:latin typeface="Arial" panose="020B0604020202020204" pitchFamily="34" charset="0"/>
                <a:cs typeface="Arial" panose="020B0604020202020204" pitchFamily="34" charset="0"/>
              </a:rPr>
              <a:t>a</a:t>
            </a:r>
            <a:r>
              <a:rPr lang="en-US" sz="1900" b="0" i="0" dirty="0">
                <a:effectLst/>
                <a:latin typeface="Arial" panose="020B0604020202020204" pitchFamily="34" charset="0"/>
                <a:cs typeface="Arial" panose="020B0604020202020204" pitchFamily="34" charset="0"/>
              </a:rPr>
              <a:t>ppreciation dinners open to all veterans, like a community Veterans Day dinner, do not qualify</a:t>
            </a:r>
            <a:r>
              <a:rPr lang="en-US" sz="1900" dirty="0">
                <a:latin typeface="Arial" panose="020B0604020202020204" pitchFamily="34" charset="0"/>
                <a:cs typeface="Arial" panose="020B0604020202020204" pitchFamily="34" charset="0"/>
              </a:rPr>
              <a:t>. Similarly, m</a:t>
            </a:r>
            <a:r>
              <a:rPr lang="en-US" sz="1900" b="0" i="0" dirty="0">
                <a:effectLst/>
                <a:latin typeface="Arial" panose="020B0604020202020204" pitchFamily="34" charset="0"/>
                <a:cs typeface="Arial" panose="020B0604020202020204" pitchFamily="34" charset="0"/>
              </a:rPr>
              <a:t>emorial projects don't qualify. </a:t>
            </a:r>
          </a:p>
        </p:txBody>
      </p:sp>
    </p:spTree>
    <p:extLst>
      <p:ext uri="{BB962C8B-B14F-4D97-AF65-F5344CB8AC3E}">
        <p14:creationId xmlns:p14="http://schemas.microsoft.com/office/powerpoint/2010/main" val="32691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C30EF8-7452-4865-219A-0C5BEE7B4D1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487FB8-5F60-42B0-9C70-91CE8365150D}"/>
              </a:ext>
            </a:extLst>
          </p:cNvPr>
          <p:cNvSpPr txBox="1">
            <a:spLocks/>
          </p:cNvSpPr>
          <p:nvPr/>
        </p:nvSpPr>
        <p:spPr>
          <a:xfrm>
            <a:off x="431797" y="184849"/>
            <a:ext cx="3822189" cy="18999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4000" b="1" i="0" dirty="0">
                <a:solidFill>
                  <a:srgbClr val="C00000"/>
                </a:solidFill>
                <a:latin typeface="Arial Black" panose="020B0A04020102020204" pitchFamily="34" charset="0"/>
              </a:rPr>
              <a:t>Successful Freedom Grant Projects</a:t>
            </a:r>
          </a:p>
        </p:txBody>
      </p:sp>
      <p:sp>
        <p:nvSpPr>
          <p:cNvPr id="3" name="Content Placeholder 2">
            <a:extLst>
              <a:ext uri="{FF2B5EF4-FFF2-40B4-BE49-F238E27FC236}">
                <a16:creationId xmlns:a16="http://schemas.microsoft.com/office/drawing/2014/main" id="{893E866C-43C1-4628-806F-DD28A7592482}"/>
              </a:ext>
            </a:extLst>
          </p:cNvPr>
          <p:cNvSpPr txBox="1">
            <a:spLocks/>
          </p:cNvSpPr>
          <p:nvPr/>
        </p:nvSpPr>
        <p:spPr>
          <a:xfrm>
            <a:off x="431800" y="2167056"/>
            <a:ext cx="4003040" cy="461779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spcAft>
                <a:spcPts val="600"/>
              </a:spcAft>
              <a:buClr>
                <a:schemeClr val="tx1"/>
              </a:buClr>
              <a:buSzPct val="80000"/>
            </a:pPr>
            <a:r>
              <a:rPr lang="en-US" sz="1800" b="0" i="0" dirty="0">
                <a:solidFill>
                  <a:schemeClr val="tx1"/>
                </a:solidFill>
                <a:effectLst/>
                <a:latin typeface="Arial" panose="020B0604020202020204" pitchFamily="34" charset="0"/>
                <a:cs typeface="Arial" panose="020B0604020202020204" pitchFamily="34" charset="0"/>
              </a:rPr>
              <a:t>Salem, Ill., Lodge No. 1678 purchased soups, canned meat, pasta, and more for the Marion VA food pantry. Elks served 100 veterans with the food  and were inspired to start an ongoing food drive at the Lodge. </a:t>
            </a:r>
          </a:p>
          <a:p>
            <a:pPr indent="-228600">
              <a:spcBef>
                <a:spcPts val="0"/>
              </a:spcBef>
              <a:spcAft>
                <a:spcPts val="600"/>
              </a:spcAft>
              <a:buClr>
                <a:schemeClr val="tx1"/>
              </a:buClr>
              <a:buSzPct val="8000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spcBef>
                <a:spcPts val="0"/>
              </a:spcBef>
              <a:spcAft>
                <a:spcPts val="600"/>
              </a:spcAft>
              <a:buClr>
                <a:schemeClr val="tx1"/>
              </a:buClr>
              <a:buSzPct val="80000"/>
            </a:pPr>
            <a:r>
              <a:rPr lang="en-US" sz="1800" b="0" i="0" dirty="0">
                <a:solidFill>
                  <a:schemeClr val="tx1"/>
                </a:solidFill>
                <a:effectLst/>
                <a:latin typeface="Arial" panose="020B0604020202020204" pitchFamily="34" charset="0"/>
                <a:cs typeface="Arial" panose="020B0604020202020204" pitchFamily="34" charset="0"/>
              </a:rPr>
              <a:t>Clovis, Calif. Lodge No. 2599 packed Survival Backpacks filled with gloves, homemade knit hats, hand warmers, and other winter items. Elks</a:t>
            </a:r>
            <a:r>
              <a:rPr lang="en-US" sz="1800" dirty="0">
                <a:solidFill>
                  <a:schemeClr val="tx1"/>
                </a:solidFill>
                <a:latin typeface="Arial" panose="020B0604020202020204" pitchFamily="34" charset="0"/>
                <a:cs typeface="Arial" panose="020B0604020202020204" pitchFamily="34" charset="0"/>
              </a:rPr>
              <a:t> distributed the bags to veterans at the Stand Down. </a:t>
            </a:r>
          </a:p>
          <a:p>
            <a:pPr indent="-228600">
              <a:spcBef>
                <a:spcPts val="0"/>
              </a:spcBef>
              <a:spcAft>
                <a:spcPts val="600"/>
              </a:spcAft>
              <a:buClr>
                <a:schemeClr val="tx1"/>
              </a:buClr>
              <a:buSzPct val="8000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a:spcBef>
                <a:spcPts val="0"/>
              </a:spcBef>
              <a:spcAft>
                <a:spcPts val="600"/>
              </a:spcAft>
              <a:buClr>
                <a:schemeClr val="tx1"/>
              </a:buClr>
              <a:buSzPct val="80000"/>
            </a:pPr>
            <a:r>
              <a:rPr lang="en-US" sz="1800" b="0" i="0" dirty="0">
                <a:solidFill>
                  <a:schemeClr val="tx1"/>
                </a:solidFill>
                <a:effectLst/>
                <a:latin typeface="Arial" panose="020B0604020202020204" pitchFamily="34" charset="0"/>
                <a:cs typeface="Arial" panose="020B0604020202020204" pitchFamily="34" charset="0"/>
              </a:rPr>
              <a:t>Summerville, S.C. Lodge No. 2719 provided a Christmas brunch to residents of Veteran’s Victory House, complete with holiday treats, music provided by the Navy Choir, and a visit from Santa and his elves offering personalized gifts.</a:t>
            </a:r>
          </a:p>
        </p:txBody>
      </p:sp>
    </p:spTree>
    <p:extLst>
      <p:ext uri="{BB962C8B-B14F-4D97-AF65-F5344CB8AC3E}">
        <p14:creationId xmlns:p14="http://schemas.microsoft.com/office/powerpoint/2010/main" val="320086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1711</TotalTime>
  <Words>2174</Words>
  <Application>Microsoft Office PowerPoint</Application>
  <PresentationFormat>Widescreen</PresentationFormat>
  <Paragraphs>134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Arial Black</vt:lpstr>
      <vt:lpstr>Calibri</vt:lpstr>
      <vt:lpstr>Wingdings 3</vt:lpstr>
      <vt:lpstr>Office Theme</vt:lpstr>
      <vt:lpstr>PowerPoint Presentation</vt:lpstr>
      <vt:lpstr>Our Mission</vt:lpstr>
      <vt:lpstr>General Guidelines</vt:lpstr>
      <vt:lpstr> This is a snapshot of our largest programs by budget.   Sponsorships includes support of several National Adaptive Sports Events for Veterans, as well as programs like Bugles Across America and Playing Cards for Veterans.   We also have several programs and partnerships which do not receive national funding, including Adopt-a-Veteran and Army of Hope.     </vt:lpstr>
      <vt:lpstr>PowerPoint Presentation</vt:lpstr>
      <vt:lpstr>PowerPoint Presentation</vt:lpstr>
      <vt:lpstr>PowerPoint Presentation</vt:lpstr>
      <vt:lpstr>PowerPoint Presentation</vt:lpstr>
      <vt:lpstr>PowerPoint Presentation</vt:lpstr>
      <vt:lpstr>Welcome Home Kits</vt:lpstr>
      <vt:lpstr>Welcome Home Kit FAQs and Tips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Morgan</dc:creator>
  <cp:lastModifiedBy>Mary Morgan</cp:lastModifiedBy>
  <cp:revision>77</cp:revision>
  <cp:lastPrinted>2020-03-02T21:29:32Z</cp:lastPrinted>
  <dcterms:created xsi:type="dcterms:W3CDTF">2020-02-25T19:32:46Z</dcterms:created>
  <dcterms:modified xsi:type="dcterms:W3CDTF">2026-03-09T16:41:20Z</dcterms:modified>
</cp:coreProperties>
</file>