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67" r:id="rId2"/>
    <p:sldId id="256" r:id="rId3"/>
    <p:sldId id="257" r:id="rId4"/>
    <p:sldId id="262" r:id="rId5"/>
    <p:sldId id="281" r:id="rId6"/>
    <p:sldId id="280" r:id="rId7"/>
    <p:sldId id="277" r:id="rId8"/>
    <p:sldId id="276" r:id="rId9"/>
    <p:sldId id="284" r:id="rId10"/>
    <p:sldId id="274" r:id="rId11"/>
    <p:sldId id="273" r:id="rId12"/>
    <p:sldId id="272" r:id="rId13"/>
    <p:sldId id="261" r:id="rId14"/>
    <p:sldId id="282" r:id="rId15"/>
    <p:sldId id="270" r:id="rId16"/>
    <p:sldId id="283" r:id="rId17"/>
    <p:sldId id="278" r:id="rId18"/>
    <p:sldId id="279" r:id="rId19"/>
    <p:sldId id="269"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261"/>
    <a:srgbClr val="B0D6DD"/>
    <a:srgbClr val="ED1C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82" autoAdjust="0"/>
    <p:restoredTop sz="78744" autoAdjust="0"/>
  </p:normalViewPr>
  <p:slideViewPr>
    <p:cSldViewPr>
      <p:cViewPr varScale="1">
        <p:scale>
          <a:sx n="90" d="100"/>
          <a:sy n="90" d="100"/>
        </p:scale>
        <p:origin x="160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9C861B9-EF8C-402D-AFBF-787F1E062D16}" type="datetimeFigureOut">
              <a:rPr lang="en-US" smtClean="0"/>
              <a:t>7/7/2016</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AD94573-0576-4E95-A251-61CB08BD5FA8}" type="slidenum">
              <a:rPr lang="en-US" smtClean="0"/>
              <a:t>‹#›</a:t>
            </a:fld>
            <a:endParaRPr lang="en-US" dirty="0"/>
          </a:p>
        </p:txBody>
      </p:sp>
    </p:spTree>
    <p:extLst>
      <p:ext uri="{BB962C8B-B14F-4D97-AF65-F5344CB8AC3E}">
        <p14:creationId xmlns:p14="http://schemas.microsoft.com/office/powerpoint/2010/main" val="3047128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71A6170-2D48-42E2-A88C-F7AFFA6635E7}" type="datetimeFigureOut">
              <a:rPr lang="en-US" smtClean="0"/>
              <a:t>7/7/2016</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B6187CA-56DB-4B4A-B7BF-74FC01435C70}" type="slidenum">
              <a:rPr lang="en-US" smtClean="0"/>
              <a:t>‹#›</a:t>
            </a:fld>
            <a:endParaRPr lang="en-US" dirty="0"/>
          </a:p>
        </p:txBody>
      </p:sp>
    </p:spTree>
    <p:extLst>
      <p:ext uri="{BB962C8B-B14F-4D97-AF65-F5344CB8AC3E}">
        <p14:creationId xmlns:p14="http://schemas.microsoft.com/office/powerpoint/2010/main" val="3596503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187CA-56DB-4B4A-B7BF-74FC01435C70}" type="slidenum">
              <a:rPr lang="en-US" smtClean="0"/>
              <a:t>1</a:t>
            </a:fld>
            <a:endParaRPr lang="en-US" dirty="0"/>
          </a:p>
        </p:txBody>
      </p:sp>
    </p:spTree>
    <p:extLst>
      <p:ext uri="{BB962C8B-B14F-4D97-AF65-F5344CB8AC3E}">
        <p14:creationId xmlns:p14="http://schemas.microsoft.com/office/powerpoint/2010/main" val="511011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Duties</a:t>
            </a:r>
            <a:r>
              <a:rPr lang="en-US" baseline="0" dirty="0"/>
              <a:t> may include helping veterans search for affordable apartments, helping veterans find jobs, assisting veterans with moving and setting up their home. Many veterans who have been chronically homeless have an extra need for support. Elks can do things like gather simple meal ideas, teach home maintenance tips, and assist in communication with landlords. </a:t>
            </a:r>
          </a:p>
          <a:p>
            <a:r>
              <a:rPr lang="en-US" baseline="0" dirty="0"/>
              <a:t>For example, I recently heard a story about a VA social worker who visited a veteran not long after they moved in. When they walked in, the house was 100 degrees. It turns out the vet couldn’t figure out how to fix the thermostat and didn’t know have anyone to call who might be able to help. They’d been living in the heat for days. </a:t>
            </a:r>
          </a:p>
        </p:txBody>
      </p:sp>
      <p:sp>
        <p:nvSpPr>
          <p:cNvPr id="4" name="Slide Number Placeholder 3"/>
          <p:cNvSpPr>
            <a:spLocks noGrp="1"/>
          </p:cNvSpPr>
          <p:nvPr>
            <p:ph type="sldNum" sz="quarter" idx="10"/>
          </p:nvPr>
        </p:nvSpPr>
        <p:spPr/>
        <p:txBody>
          <a:bodyPr/>
          <a:lstStyle/>
          <a:p>
            <a:fld id="{DB6187CA-56DB-4B4A-B7BF-74FC01435C70}" type="slidenum">
              <a:rPr lang="en-US" smtClean="0"/>
              <a:t>11</a:t>
            </a:fld>
            <a:endParaRPr lang="en-US" dirty="0"/>
          </a:p>
        </p:txBody>
      </p:sp>
    </p:spTree>
    <p:extLst>
      <p:ext uri="{BB962C8B-B14F-4D97-AF65-F5344CB8AC3E}">
        <p14:creationId xmlns:p14="http://schemas.microsoft.com/office/powerpoint/2010/main" val="42730647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form is available online at www.elks.org/vets/welcomehome.cfm. Elks</a:t>
            </a:r>
            <a:r>
              <a:rPr lang="en-US" baseline="0" dirty="0"/>
              <a:t> can submit one or several applications at once. </a:t>
            </a:r>
            <a:endParaRPr lang="en-US" dirty="0"/>
          </a:p>
        </p:txBody>
      </p:sp>
      <p:sp>
        <p:nvSpPr>
          <p:cNvPr id="4" name="Slide Number Placeholder 3"/>
          <p:cNvSpPr>
            <a:spLocks noGrp="1"/>
          </p:cNvSpPr>
          <p:nvPr>
            <p:ph type="sldNum" sz="quarter" idx="10"/>
          </p:nvPr>
        </p:nvSpPr>
        <p:spPr/>
        <p:txBody>
          <a:bodyPr/>
          <a:lstStyle/>
          <a:p>
            <a:fld id="{DB6187CA-56DB-4B4A-B7BF-74FC01435C70}" type="slidenum">
              <a:rPr lang="en-US" smtClean="0"/>
              <a:t>12</a:t>
            </a:fld>
            <a:endParaRPr lang="en-US" dirty="0"/>
          </a:p>
        </p:txBody>
      </p:sp>
    </p:spTree>
    <p:extLst>
      <p:ext uri="{BB962C8B-B14F-4D97-AF65-F5344CB8AC3E}">
        <p14:creationId xmlns:p14="http://schemas.microsoft.com/office/powerpoint/2010/main" val="2100744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Living</a:t>
            </a:r>
            <a:r>
              <a:rPr lang="en-US" baseline="0" dirty="0"/>
              <a:t> alone in a new home can be much different than living in shelters or staying with friends. Veterans may be in a new community (wherever affordable housing can be found) and need help getting to know people. And, veterans may need a local support network. The Elks can be this for veterans in need. </a:t>
            </a:r>
          </a:p>
          <a:p>
            <a:r>
              <a:rPr lang="en-US" baseline="0" dirty="0"/>
              <a:t>You can get started by visiting homeless shelters, veterans transitional centers, VA community resource and referral centers. You can “adopt” whole facilities and host social events, invite individuals to the Lodge, donate supplies or just be a  friend. </a:t>
            </a:r>
            <a:endParaRPr lang="en-US" dirty="0"/>
          </a:p>
        </p:txBody>
      </p:sp>
      <p:sp>
        <p:nvSpPr>
          <p:cNvPr id="4" name="Slide Number Placeholder 3"/>
          <p:cNvSpPr>
            <a:spLocks noGrp="1"/>
          </p:cNvSpPr>
          <p:nvPr>
            <p:ph type="sldNum" sz="quarter" idx="10"/>
          </p:nvPr>
        </p:nvSpPr>
        <p:spPr/>
        <p:txBody>
          <a:bodyPr/>
          <a:lstStyle/>
          <a:p>
            <a:fld id="{DB6187CA-56DB-4B4A-B7BF-74FC01435C70}" type="slidenum">
              <a:rPr lang="en-US" smtClean="0"/>
              <a:t>13</a:t>
            </a:fld>
            <a:endParaRPr lang="en-US" dirty="0"/>
          </a:p>
        </p:txBody>
      </p:sp>
    </p:spTree>
    <p:extLst>
      <p:ext uri="{BB962C8B-B14F-4D97-AF65-F5344CB8AC3E}">
        <p14:creationId xmlns:p14="http://schemas.microsoft.com/office/powerpoint/2010/main" val="2544996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don’t know if you</a:t>
            </a:r>
            <a:r>
              <a:rPr lang="en-US" baseline="0" dirty="0"/>
              <a:t> saw the video at opening sessions yesterday, but we’ve been able to help nearly 400 veterans through this program already, and the stories are  heartwarming. All handled by Elks offices! </a:t>
            </a:r>
            <a:endParaRPr lang="en-US" dirty="0"/>
          </a:p>
        </p:txBody>
      </p:sp>
      <p:sp>
        <p:nvSpPr>
          <p:cNvPr id="4" name="Slide Number Placeholder 3"/>
          <p:cNvSpPr>
            <a:spLocks noGrp="1"/>
          </p:cNvSpPr>
          <p:nvPr>
            <p:ph type="sldNum" sz="quarter" idx="10"/>
          </p:nvPr>
        </p:nvSpPr>
        <p:spPr/>
        <p:txBody>
          <a:bodyPr/>
          <a:lstStyle/>
          <a:p>
            <a:fld id="{DB6187CA-56DB-4B4A-B7BF-74FC01435C70}" type="slidenum">
              <a:rPr lang="en-US" smtClean="0"/>
              <a:t>15</a:t>
            </a:fld>
            <a:endParaRPr lang="en-US" dirty="0"/>
          </a:p>
        </p:txBody>
      </p:sp>
    </p:spTree>
    <p:extLst>
      <p:ext uri="{BB962C8B-B14F-4D97-AF65-F5344CB8AC3E}">
        <p14:creationId xmlns:p14="http://schemas.microsoft.com/office/powerpoint/2010/main" val="4279172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August</a:t>
            </a:r>
            <a:r>
              <a:rPr lang="en-US" baseline="0" dirty="0"/>
              <a:t> 1! </a:t>
            </a:r>
            <a:endParaRPr lang="en-US" dirty="0"/>
          </a:p>
        </p:txBody>
      </p:sp>
      <p:sp>
        <p:nvSpPr>
          <p:cNvPr id="4" name="Slide Number Placeholder 3"/>
          <p:cNvSpPr>
            <a:spLocks noGrp="1"/>
          </p:cNvSpPr>
          <p:nvPr>
            <p:ph type="sldNum" sz="quarter" idx="10"/>
          </p:nvPr>
        </p:nvSpPr>
        <p:spPr/>
        <p:txBody>
          <a:bodyPr/>
          <a:lstStyle/>
          <a:p>
            <a:fld id="{DB6187CA-56DB-4B4A-B7BF-74FC01435C70}" type="slidenum">
              <a:rPr lang="en-US" smtClean="0"/>
              <a:t>16</a:t>
            </a:fld>
            <a:endParaRPr lang="en-US" dirty="0"/>
          </a:p>
        </p:txBody>
      </p:sp>
    </p:spTree>
    <p:extLst>
      <p:ext uri="{BB962C8B-B14F-4D97-AF65-F5344CB8AC3E}">
        <p14:creationId xmlns:p14="http://schemas.microsoft.com/office/powerpoint/2010/main" val="1836623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a:t>
            </a:r>
          </a:p>
        </p:txBody>
      </p:sp>
      <p:sp>
        <p:nvSpPr>
          <p:cNvPr id="4" name="Slide Number Placeholder 3"/>
          <p:cNvSpPr>
            <a:spLocks noGrp="1"/>
          </p:cNvSpPr>
          <p:nvPr>
            <p:ph type="sldNum" sz="quarter" idx="10"/>
          </p:nvPr>
        </p:nvSpPr>
        <p:spPr/>
        <p:txBody>
          <a:bodyPr/>
          <a:lstStyle/>
          <a:p>
            <a:fld id="{DB6187CA-56DB-4B4A-B7BF-74FC01435C70}" type="slidenum">
              <a:rPr lang="en-US" smtClean="0"/>
              <a:t>19</a:t>
            </a:fld>
            <a:endParaRPr lang="en-US" dirty="0"/>
          </a:p>
        </p:txBody>
      </p:sp>
    </p:spTree>
    <p:extLst>
      <p:ext uri="{BB962C8B-B14F-4D97-AF65-F5344CB8AC3E}">
        <p14:creationId xmlns:p14="http://schemas.microsoft.com/office/powerpoint/2010/main" val="1689538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187CA-56DB-4B4A-B7BF-74FC01435C70}" type="slidenum">
              <a:rPr lang="en-US" smtClean="0"/>
              <a:t>2</a:t>
            </a:fld>
            <a:endParaRPr lang="en-US" dirty="0"/>
          </a:p>
        </p:txBody>
      </p:sp>
    </p:spTree>
    <p:extLst>
      <p:ext uri="{BB962C8B-B14F-4D97-AF65-F5344CB8AC3E}">
        <p14:creationId xmlns:p14="http://schemas.microsoft.com/office/powerpoint/2010/main" val="2532256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187CA-56DB-4B4A-B7BF-74FC01435C70}" type="slidenum">
              <a:rPr lang="en-US" smtClean="0"/>
              <a:t>3</a:t>
            </a:fld>
            <a:endParaRPr lang="en-US" dirty="0"/>
          </a:p>
        </p:txBody>
      </p:sp>
    </p:spTree>
    <p:extLst>
      <p:ext uri="{BB962C8B-B14F-4D97-AF65-F5344CB8AC3E}">
        <p14:creationId xmlns:p14="http://schemas.microsoft.com/office/powerpoint/2010/main" val="4101283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Today, we’ll be focusing mostly on the newest program, the Welcome Home program. </a:t>
            </a:r>
            <a:endParaRPr lang="en-US" dirty="0"/>
          </a:p>
        </p:txBody>
      </p:sp>
      <p:sp>
        <p:nvSpPr>
          <p:cNvPr id="4" name="Slide Number Placeholder 3"/>
          <p:cNvSpPr>
            <a:spLocks noGrp="1"/>
          </p:cNvSpPr>
          <p:nvPr>
            <p:ph type="sldNum" sz="quarter" idx="10"/>
          </p:nvPr>
        </p:nvSpPr>
        <p:spPr/>
        <p:txBody>
          <a:bodyPr/>
          <a:lstStyle/>
          <a:p>
            <a:fld id="{DB6187CA-56DB-4B4A-B7BF-74FC01435C70}" type="slidenum">
              <a:rPr lang="en-US" smtClean="0"/>
              <a:t>4</a:t>
            </a:fld>
            <a:endParaRPr lang="en-US" dirty="0"/>
          </a:p>
        </p:txBody>
      </p:sp>
    </p:spTree>
    <p:extLst>
      <p:ext uri="{BB962C8B-B14F-4D97-AF65-F5344CB8AC3E}">
        <p14:creationId xmlns:p14="http://schemas.microsoft.com/office/powerpoint/2010/main" val="1118437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What we’ve learned this year is that it’s pretty easy to fall into homelessness. Things</a:t>
            </a:r>
            <a:r>
              <a:rPr lang="en-US" baseline="0" dirty="0"/>
              <a:t> like health problems or a car breakdown can cause someone to lose their job, and pretty soon they can’t pay their rent or their mortgage. </a:t>
            </a:r>
            <a:endParaRPr lang="en-US" dirty="0"/>
          </a:p>
          <a:p>
            <a:r>
              <a:rPr lang="en-US" dirty="0"/>
              <a:t>Chronicall</a:t>
            </a:r>
            <a:r>
              <a:rPr lang="en-US" baseline="0" dirty="0"/>
              <a:t>y homeless means without a home for more than a year, or experienced homelessness 4 times or more during the last 3 years.  </a:t>
            </a:r>
          </a:p>
          <a:p>
            <a:endParaRPr lang="en-US" dirty="0"/>
          </a:p>
        </p:txBody>
      </p:sp>
      <p:sp>
        <p:nvSpPr>
          <p:cNvPr id="4" name="Slide Number Placeholder 3"/>
          <p:cNvSpPr>
            <a:spLocks noGrp="1"/>
          </p:cNvSpPr>
          <p:nvPr>
            <p:ph type="sldNum" sz="quarter" idx="10"/>
          </p:nvPr>
        </p:nvSpPr>
        <p:spPr/>
        <p:txBody>
          <a:bodyPr/>
          <a:lstStyle/>
          <a:p>
            <a:fld id="{DB6187CA-56DB-4B4A-B7BF-74FC01435C70}" type="slidenum">
              <a:rPr lang="en-US" smtClean="0"/>
              <a:t>5</a:t>
            </a:fld>
            <a:endParaRPr lang="en-US" dirty="0"/>
          </a:p>
        </p:txBody>
      </p:sp>
    </p:spTree>
    <p:extLst>
      <p:ext uri="{BB962C8B-B14F-4D97-AF65-F5344CB8AC3E}">
        <p14:creationId xmlns:p14="http://schemas.microsoft.com/office/powerpoint/2010/main" val="22318111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187CA-56DB-4B4A-B7BF-74FC01435C70}" type="slidenum">
              <a:rPr lang="en-US" smtClean="0"/>
              <a:t>6</a:t>
            </a:fld>
            <a:endParaRPr lang="en-US" dirty="0"/>
          </a:p>
        </p:txBody>
      </p:sp>
    </p:spTree>
    <p:extLst>
      <p:ext uri="{BB962C8B-B14F-4D97-AF65-F5344CB8AC3E}">
        <p14:creationId xmlns:p14="http://schemas.microsoft.com/office/powerpoint/2010/main" val="3901733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187CA-56DB-4B4A-B7BF-74FC01435C70}" type="slidenum">
              <a:rPr lang="en-US" smtClean="0"/>
              <a:t>7</a:t>
            </a:fld>
            <a:endParaRPr lang="en-US"/>
          </a:p>
        </p:txBody>
      </p:sp>
    </p:spTree>
    <p:extLst>
      <p:ext uri="{BB962C8B-B14F-4D97-AF65-F5344CB8AC3E}">
        <p14:creationId xmlns:p14="http://schemas.microsoft.com/office/powerpoint/2010/main" val="822883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6187CA-56DB-4B4A-B7BF-74FC01435C70}" type="slidenum">
              <a:rPr lang="en-US" smtClean="0"/>
              <a:t>8</a:t>
            </a:fld>
            <a:endParaRPr lang="en-US" dirty="0"/>
          </a:p>
        </p:txBody>
      </p:sp>
    </p:spTree>
    <p:extLst>
      <p:ext uri="{BB962C8B-B14F-4D97-AF65-F5344CB8AC3E}">
        <p14:creationId xmlns:p14="http://schemas.microsoft.com/office/powerpoint/2010/main" val="1015590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the issue of veteran homelessness, and how the Elks are helping. Encourage your friends, neighbors and family members to get involved. People want to help. Tell them how! </a:t>
            </a:r>
          </a:p>
        </p:txBody>
      </p:sp>
      <p:sp>
        <p:nvSpPr>
          <p:cNvPr id="4" name="Slide Number Placeholder 3"/>
          <p:cNvSpPr>
            <a:spLocks noGrp="1"/>
          </p:cNvSpPr>
          <p:nvPr>
            <p:ph type="sldNum" sz="quarter" idx="10"/>
          </p:nvPr>
        </p:nvSpPr>
        <p:spPr/>
        <p:txBody>
          <a:bodyPr/>
          <a:lstStyle/>
          <a:p>
            <a:fld id="{DB6187CA-56DB-4B4A-B7BF-74FC01435C70}" type="slidenum">
              <a:rPr lang="en-US" smtClean="0"/>
              <a:t>10</a:t>
            </a:fld>
            <a:endParaRPr lang="en-US" dirty="0"/>
          </a:p>
        </p:txBody>
      </p:sp>
    </p:spTree>
    <p:extLst>
      <p:ext uri="{BB962C8B-B14F-4D97-AF65-F5344CB8AC3E}">
        <p14:creationId xmlns:p14="http://schemas.microsoft.com/office/powerpoint/2010/main" val="3810447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4800" y="685800"/>
            <a:ext cx="8534400" cy="1470025"/>
          </a:xfrm>
        </p:spPr>
        <p:txBody>
          <a:bodyPr>
            <a:normAutofit/>
          </a:bodyPr>
          <a:lstStyle>
            <a:lvl1pPr>
              <a:defRPr sz="4000" cap="small" baseline="0">
                <a:solidFill>
                  <a:srgbClr val="262261"/>
                </a:solidFill>
              </a:defRPr>
            </a:lvl1pPr>
          </a:lstStyle>
          <a:p>
            <a:r>
              <a:rPr lang="en-US" dirty="0"/>
              <a:t>Elks National Veterans Service Commission</a:t>
            </a:r>
          </a:p>
        </p:txBody>
      </p:sp>
      <p:sp>
        <p:nvSpPr>
          <p:cNvPr id="3" name="Subtitle 2"/>
          <p:cNvSpPr>
            <a:spLocks noGrp="1"/>
          </p:cNvSpPr>
          <p:nvPr>
            <p:ph type="subTitle" idx="1"/>
          </p:nvPr>
        </p:nvSpPr>
        <p:spPr>
          <a:xfrm>
            <a:off x="1905000" y="2209800"/>
            <a:ext cx="5486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DE25F09-5CC1-4D43-A175-737236DC62DD}" type="datetimeFigureOut">
              <a:rPr lang="en-US" smtClean="0"/>
              <a:t>7/7/2016</a:t>
            </a:fld>
            <a:endParaRPr lang="en-US" dirty="0"/>
          </a:p>
        </p:txBody>
      </p:sp>
      <p:sp>
        <p:nvSpPr>
          <p:cNvPr id="5" name="Footer Placeholder 4"/>
          <p:cNvSpPr>
            <a:spLocks noGrp="1"/>
          </p:cNvSpPr>
          <p:nvPr>
            <p:ph type="ftr" sz="quarter" idx="11"/>
          </p:nvPr>
        </p:nvSpPr>
        <p:spPr/>
        <p:txBody>
          <a:bodyPr/>
          <a:lstStyle/>
          <a:p>
            <a:r>
              <a:rPr lang="en-US" dirty="0"/>
              <a:t>Serving our nation’s veterans	</a:t>
            </a:r>
          </a:p>
        </p:txBody>
      </p:sp>
      <p:sp>
        <p:nvSpPr>
          <p:cNvPr id="6" name="Slide Number Placeholder 5"/>
          <p:cNvSpPr>
            <a:spLocks noGrp="1"/>
          </p:cNvSpPr>
          <p:nvPr>
            <p:ph type="sldNum" sz="quarter" idx="12"/>
          </p:nvPr>
        </p:nvSpPr>
        <p:spPr/>
        <p:txBody>
          <a:bodyPr/>
          <a:lstStyle/>
          <a:p>
            <a:fld id="{03F4C38E-D77F-46DB-956F-37F7CA759AFE}" type="slidenum">
              <a:rPr lang="en-US" smtClean="0"/>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22908" y="4038600"/>
            <a:ext cx="2808038" cy="2651760"/>
          </a:xfrm>
          <a:prstGeom prst="rect">
            <a:avLst/>
          </a:prstGeom>
        </p:spPr>
      </p:pic>
    </p:spTree>
    <p:extLst>
      <p:ext uri="{BB962C8B-B14F-4D97-AF65-F5344CB8AC3E}">
        <p14:creationId xmlns:p14="http://schemas.microsoft.com/office/powerpoint/2010/main" val="631120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DE25F09-5CC1-4D43-A175-737236DC62DD}" type="datetimeFigureOut">
              <a:rPr lang="en-US" smtClean="0"/>
              <a:t>7/7/2016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F4C38E-D77F-46DB-956F-37F7CA759AFE}" type="slidenum">
              <a:rPr lang="en-US" smtClean="0"/>
              <a:t>‹#›</a:t>
            </a:fld>
            <a:endParaRPr lang="en-US" dirty="0"/>
          </a:p>
        </p:txBody>
      </p:sp>
    </p:spTree>
    <p:extLst>
      <p:ext uri="{BB962C8B-B14F-4D97-AF65-F5344CB8AC3E}">
        <p14:creationId xmlns:p14="http://schemas.microsoft.com/office/powerpoint/2010/main" val="2408015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DE25F09-5CC1-4D43-A175-737236DC62DD}" type="datetimeFigureOut">
              <a:rPr lang="en-US" smtClean="0"/>
              <a:t>7/7/2016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F4C38E-D77F-46DB-956F-37F7CA759AFE}" type="slidenum">
              <a:rPr lang="en-US" smtClean="0"/>
              <a:t>‹#›</a:t>
            </a:fld>
            <a:endParaRPr lang="en-US" dirty="0"/>
          </a:p>
        </p:txBody>
      </p:sp>
    </p:spTree>
    <p:extLst>
      <p:ext uri="{BB962C8B-B14F-4D97-AF65-F5344CB8AC3E}">
        <p14:creationId xmlns:p14="http://schemas.microsoft.com/office/powerpoint/2010/main" val="3708703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      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DE25F09-5CC1-4D43-A175-737236DC62DD}" type="datetimeFigureOut">
              <a:rPr lang="en-US" smtClean="0"/>
              <a:t>7/7/2016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F4C38E-D77F-46DB-956F-37F7CA759AFE}" type="slidenum">
              <a:rPr lang="en-US" smtClean="0"/>
              <a:t>‹#›</a:t>
            </a:fld>
            <a:endParaRPr lang="en-US" dirty="0"/>
          </a:p>
        </p:txBody>
      </p:sp>
    </p:spTree>
    <p:extLst>
      <p:ext uri="{BB962C8B-B14F-4D97-AF65-F5344CB8AC3E}">
        <p14:creationId xmlns:p14="http://schemas.microsoft.com/office/powerpoint/2010/main" val="426130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DE25F09-5CC1-4D43-A175-737236DC62DD}" type="datetimeFigureOut">
              <a:rPr lang="en-US" smtClean="0"/>
              <a:t>7/7/2016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F4C38E-D77F-46DB-956F-37F7CA759AFE}" type="slidenum">
              <a:rPr lang="en-US" smtClean="0"/>
              <a:t>‹#›</a:t>
            </a:fld>
            <a:endParaRPr lang="en-US" dirty="0"/>
          </a:p>
        </p:txBody>
      </p:sp>
    </p:spTree>
    <p:extLst>
      <p:ext uri="{BB962C8B-B14F-4D97-AF65-F5344CB8AC3E}">
        <p14:creationId xmlns:p14="http://schemas.microsoft.com/office/powerpoint/2010/main" val="1671375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DE25F09-5CC1-4D43-A175-737236DC62DD}" type="datetimeFigureOut">
              <a:rPr lang="en-US" smtClean="0"/>
              <a:t>7/7/2016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F4C38E-D77F-46DB-956F-37F7CA759AFE}" type="slidenum">
              <a:rPr lang="en-US" smtClean="0"/>
              <a:t>‹#›</a:t>
            </a:fld>
            <a:endParaRPr lang="en-US" dirty="0"/>
          </a:p>
        </p:txBody>
      </p:sp>
    </p:spTree>
    <p:extLst>
      <p:ext uri="{BB962C8B-B14F-4D97-AF65-F5344CB8AC3E}">
        <p14:creationId xmlns:p14="http://schemas.microsoft.com/office/powerpoint/2010/main" val="3486183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DE25F09-5CC1-4D43-A175-737236DC62DD}" type="datetimeFigureOut">
              <a:rPr lang="en-US" smtClean="0"/>
              <a:t>7/7/2016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3F4C38E-D77F-46DB-956F-37F7CA759AFE}" type="slidenum">
              <a:rPr lang="en-US" smtClean="0"/>
              <a:t>‹#›</a:t>
            </a:fld>
            <a:endParaRPr lang="en-US" dirty="0"/>
          </a:p>
        </p:txBody>
      </p:sp>
    </p:spTree>
    <p:extLst>
      <p:ext uri="{BB962C8B-B14F-4D97-AF65-F5344CB8AC3E}">
        <p14:creationId xmlns:p14="http://schemas.microsoft.com/office/powerpoint/2010/main" val="1030023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DE25F09-5CC1-4D43-A175-737236DC62DD}" type="datetimeFigureOut">
              <a:rPr lang="en-US" smtClean="0"/>
              <a:t>7/7/2016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3F4C38E-D77F-46DB-956F-37F7CA759AFE}" type="slidenum">
              <a:rPr lang="en-US" smtClean="0"/>
              <a:t>‹#›</a:t>
            </a:fld>
            <a:endParaRPr lang="en-US" dirty="0"/>
          </a:p>
        </p:txBody>
      </p:sp>
    </p:spTree>
    <p:extLst>
      <p:ext uri="{BB962C8B-B14F-4D97-AF65-F5344CB8AC3E}">
        <p14:creationId xmlns:p14="http://schemas.microsoft.com/office/powerpoint/2010/main" val="377990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DE25F09-5CC1-4D43-A175-737236DC62DD}" type="datetimeFigureOut">
              <a:rPr lang="en-US" smtClean="0"/>
              <a:t>7/7/2016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3F4C38E-D77F-46DB-956F-37F7CA759AFE}" type="slidenum">
              <a:rPr lang="en-US" smtClean="0"/>
              <a:t>‹#›</a:t>
            </a:fld>
            <a:endParaRPr lang="en-US" dirty="0"/>
          </a:p>
        </p:txBody>
      </p:sp>
    </p:spTree>
    <p:extLst>
      <p:ext uri="{BB962C8B-B14F-4D97-AF65-F5344CB8AC3E}">
        <p14:creationId xmlns:p14="http://schemas.microsoft.com/office/powerpoint/2010/main" val="4169067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DE25F09-5CC1-4D43-A175-737236DC62DD}" type="datetimeFigureOut">
              <a:rPr lang="en-US" smtClean="0"/>
              <a:t>7/7/2016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F4C38E-D77F-46DB-956F-37F7CA759AFE}" type="slidenum">
              <a:rPr lang="en-US" smtClean="0"/>
              <a:t>‹#›</a:t>
            </a:fld>
            <a:endParaRPr lang="en-US" dirty="0"/>
          </a:p>
        </p:txBody>
      </p:sp>
    </p:spTree>
    <p:extLst>
      <p:ext uri="{BB962C8B-B14F-4D97-AF65-F5344CB8AC3E}">
        <p14:creationId xmlns:p14="http://schemas.microsoft.com/office/powerpoint/2010/main" val="1959539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DE25F09-5CC1-4D43-A175-737236DC62DD}" type="datetimeFigureOut">
              <a:rPr lang="en-US" smtClean="0"/>
              <a:t>7/7/2016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F4C38E-D77F-46DB-956F-37F7CA759AFE}" type="slidenum">
              <a:rPr lang="en-US" smtClean="0"/>
              <a:t>‹#›</a:t>
            </a:fld>
            <a:endParaRPr lang="en-US" dirty="0"/>
          </a:p>
        </p:txBody>
      </p:sp>
    </p:spTree>
    <p:extLst>
      <p:ext uri="{BB962C8B-B14F-4D97-AF65-F5344CB8AC3E}">
        <p14:creationId xmlns:p14="http://schemas.microsoft.com/office/powerpoint/2010/main" val="3708690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25">
          <a:fgClr>
            <a:srgbClr val="B0D6DD"/>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       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172200" y="6324600"/>
            <a:ext cx="2514600" cy="365125"/>
          </a:xfrm>
          <a:prstGeom prst="rect">
            <a:avLst/>
          </a:prstGeom>
        </p:spPr>
        <p:txBody>
          <a:bodyPr vert="horz" lIns="91440" tIns="45720" rIns="91440" bIns="45720" rtlCol="0" anchor="ctr"/>
          <a:lstStyle>
            <a:lvl1pPr algn="l">
              <a:defRPr sz="1200" cap="small" baseline="0">
                <a:solidFill>
                  <a:srgbClr val="ED1C24"/>
                </a:solidFill>
              </a:defRPr>
            </a:lvl1pPr>
          </a:lstStyle>
          <a:p>
            <a:r>
              <a:rPr lang="en-US" dirty="0"/>
              <a:t>Serving Our Nation’s Veterans </a:t>
            </a:r>
          </a:p>
        </p:txBody>
      </p:sp>
      <p:sp>
        <p:nvSpPr>
          <p:cNvPr id="6" name="Slide Number Placeholder 5"/>
          <p:cNvSpPr>
            <a:spLocks noGrp="1"/>
          </p:cNvSpPr>
          <p:nvPr>
            <p:ph type="sldNum" sz="quarter" idx="4"/>
          </p:nvPr>
        </p:nvSpPr>
        <p:spPr>
          <a:xfrm>
            <a:off x="457200" y="6324600"/>
            <a:ext cx="2133600" cy="365125"/>
          </a:xfrm>
          <a:prstGeom prst="rect">
            <a:avLst/>
          </a:prstGeom>
        </p:spPr>
        <p:txBody>
          <a:bodyPr vert="horz" lIns="91440" tIns="45720" rIns="91440" bIns="45720" rtlCol="0" anchor="ctr"/>
          <a:lstStyle>
            <a:lvl1pPr algn="r">
              <a:defRPr sz="1200">
                <a:solidFill>
                  <a:srgbClr val="ED1C24"/>
                </a:solidFill>
              </a:defRPr>
            </a:lvl1pPr>
          </a:lstStyle>
          <a:p>
            <a:endParaRPr lang="en-US" dirty="0"/>
          </a:p>
        </p:txBody>
      </p:sp>
      <p:pic>
        <p:nvPicPr>
          <p:cNvPr id="8" name="Picture 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57200" y="304800"/>
            <a:ext cx="1161945" cy="1097280"/>
          </a:xfrm>
          <a:prstGeom prst="rect">
            <a:avLst/>
          </a:prstGeom>
        </p:spPr>
      </p:pic>
      <p:pic>
        <p:nvPicPr>
          <p:cNvPr id="9" name="Picture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153400" y="6246850"/>
            <a:ext cx="479463" cy="457200"/>
          </a:xfrm>
          <a:prstGeom prst="rect">
            <a:avLst/>
          </a:prstGeom>
        </p:spPr>
      </p:pic>
      <p:cxnSp>
        <p:nvCxnSpPr>
          <p:cNvPr id="12" name="Straight Connector 11"/>
          <p:cNvCxnSpPr/>
          <p:nvPr/>
        </p:nvCxnSpPr>
        <p:spPr>
          <a:xfrm>
            <a:off x="457200" y="1417062"/>
            <a:ext cx="8229600" cy="0"/>
          </a:xfrm>
          <a:prstGeom prst="line">
            <a:avLst/>
          </a:prstGeom>
          <a:ln w="22225">
            <a:solidFill>
              <a:srgbClr val="26226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51593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baseline="0">
          <a:solidFill>
            <a:srgbClr val="ED1C24"/>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baseline="0">
          <a:solidFill>
            <a:srgbClr val="26226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rgbClr val="26226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rgbClr val="26226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rgbClr val="26226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rgbClr val="26226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elks.org/vets/newsletter.cfm" TargetMode="External"/><Relationship Id="rId2" Type="http://schemas.openxmlformats.org/officeDocument/2006/relationships/hyperlink" Target="http://www.elks.org/vets/welcomehome.cf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r="17496" b="20833"/>
          <a:stretch/>
        </p:blipFill>
        <p:spPr>
          <a:xfrm>
            <a:off x="0" y="0"/>
            <a:ext cx="4526491" cy="2895600"/>
          </a:xfrm>
          <a:prstGeom prst="rect">
            <a:avLst/>
          </a:prstGeom>
        </p:spPr>
      </p:pic>
      <p:pic>
        <p:nvPicPr>
          <p:cNvPr id="6" name="Content Placeholder 5"/>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8839" r="11944" b="10768"/>
          <a:stretch/>
        </p:blipFill>
        <p:spPr>
          <a:xfrm>
            <a:off x="4922799" y="-7951"/>
            <a:ext cx="4221201" cy="3566160"/>
          </a:xfrm>
        </p:spPr>
      </p:pic>
      <p:sp>
        <p:nvSpPr>
          <p:cNvPr id="2" name="Rectangle 1"/>
          <p:cNvSpPr/>
          <p:nvPr/>
        </p:nvSpPr>
        <p:spPr>
          <a:xfrm>
            <a:off x="6626" y="5925710"/>
            <a:ext cx="9144000" cy="914400"/>
          </a:xfrm>
          <a:prstGeom prst="rect">
            <a:avLst/>
          </a:prstGeom>
          <a:solidFill>
            <a:srgbClr val="B0D6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i="1" dirty="0">
                <a:solidFill>
                  <a:srgbClr val="262261"/>
                </a:solidFill>
              </a:rPr>
              <a:t>Serving our Nation’s Veterans </a:t>
            </a:r>
          </a:p>
        </p:txBody>
      </p:sp>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24123" t="11111" r="27725"/>
          <a:stretch/>
        </p:blipFill>
        <p:spPr>
          <a:xfrm>
            <a:off x="3354890" y="-7951"/>
            <a:ext cx="2047403" cy="2834640"/>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7500" t="-7778" r="7500" b="7778"/>
          <a:stretch/>
        </p:blipFill>
        <p:spPr>
          <a:xfrm>
            <a:off x="0" y="2542430"/>
            <a:ext cx="3834384" cy="3383280"/>
          </a:xfrm>
          <a:prstGeom prst="rect">
            <a:avLst/>
          </a:prstGeom>
        </p:spPr>
      </p:pic>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t="11812"/>
          <a:stretch/>
        </p:blipFill>
        <p:spPr>
          <a:xfrm>
            <a:off x="3353222" y="2198535"/>
            <a:ext cx="2734654" cy="1612790"/>
          </a:xfrm>
          <a:prstGeom prst="rect">
            <a:avLst/>
          </a:prstGeom>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30894" y="3548270"/>
            <a:ext cx="5513106" cy="2377440"/>
          </a:xfrm>
          <a:prstGeom prst="rect">
            <a:avLst/>
          </a:prstGeom>
        </p:spPr>
      </p:pic>
    </p:spTree>
    <p:extLst>
      <p:ext uri="{BB962C8B-B14F-4D97-AF65-F5344CB8AC3E}">
        <p14:creationId xmlns:p14="http://schemas.microsoft.com/office/powerpoint/2010/main" val="1812494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Awareness Campaign</a:t>
            </a:r>
          </a:p>
        </p:txBody>
      </p:sp>
      <p:sp>
        <p:nvSpPr>
          <p:cNvPr id="3" name="Content Placeholder 2"/>
          <p:cNvSpPr>
            <a:spLocks noGrp="1"/>
          </p:cNvSpPr>
          <p:nvPr>
            <p:ph idx="1"/>
          </p:nvPr>
        </p:nvSpPr>
        <p:spPr>
          <a:xfrm>
            <a:off x="423041" y="1600200"/>
            <a:ext cx="5063359" cy="4953000"/>
          </a:xfrm>
        </p:spPr>
        <p:txBody>
          <a:bodyPr>
            <a:normAutofit fontScale="25000" lnSpcReduction="20000"/>
          </a:bodyPr>
          <a:lstStyle/>
          <a:p>
            <a:pPr marL="0" marR="0" indent="0">
              <a:lnSpc>
                <a:spcPct val="107000"/>
              </a:lnSpc>
              <a:spcBef>
                <a:spcPts val="0"/>
              </a:spcBef>
              <a:spcAft>
                <a:spcPts val="800"/>
              </a:spcAft>
              <a:buNone/>
            </a:pPr>
            <a:r>
              <a:rPr lang="en-US" sz="9600" dirty="0">
                <a:latin typeface="Arial" panose="020B0604020202020204" pitchFamily="34" charset="0"/>
                <a:ea typeface="Calibri" panose="020F0502020204030204" pitchFamily="34" charset="0"/>
                <a:cs typeface="Arial" panose="020B0604020202020204" pitchFamily="34" charset="0"/>
              </a:rPr>
              <a:t>The VA is counting on the Elks network to spread the word about veteran homelessness, and how we can end it. Be a local advocate!  </a:t>
            </a:r>
          </a:p>
          <a:p>
            <a:pPr marR="0">
              <a:lnSpc>
                <a:spcPct val="107000"/>
              </a:lnSpc>
              <a:spcBef>
                <a:spcPts val="0"/>
              </a:spcBef>
              <a:spcAft>
                <a:spcPts val="800"/>
              </a:spcAft>
            </a:pPr>
            <a:r>
              <a:rPr lang="en-US" sz="9600" dirty="0">
                <a:latin typeface="Arial" panose="020B0604020202020204" pitchFamily="34" charset="0"/>
                <a:ea typeface="Calibri" panose="020F0502020204030204" pitchFamily="34" charset="0"/>
                <a:cs typeface="Arial" panose="020B0604020202020204" pitchFamily="34" charset="0"/>
              </a:rPr>
              <a:t>Talk about the issue. </a:t>
            </a:r>
          </a:p>
          <a:p>
            <a:pPr marR="0">
              <a:lnSpc>
                <a:spcPct val="107000"/>
              </a:lnSpc>
              <a:spcBef>
                <a:spcPts val="0"/>
              </a:spcBef>
              <a:spcAft>
                <a:spcPts val="800"/>
              </a:spcAft>
            </a:pPr>
            <a:r>
              <a:rPr lang="en-US" sz="9600" dirty="0">
                <a:latin typeface="Arial" panose="020B0604020202020204" pitchFamily="34" charset="0"/>
                <a:ea typeface="Calibri" panose="020F0502020204030204" pitchFamily="34" charset="0"/>
                <a:cs typeface="Arial" panose="020B0604020202020204" pitchFamily="34" charset="0"/>
              </a:rPr>
              <a:t>Encourage business owners to hire veterans. </a:t>
            </a:r>
          </a:p>
          <a:p>
            <a:pPr marR="0">
              <a:lnSpc>
                <a:spcPct val="107000"/>
              </a:lnSpc>
              <a:spcBef>
                <a:spcPts val="0"/>
              </a:spcBef>
              <a:spcAft>
                <a:spcPts val="800"/>
              </a:spcAft>
            </a:pPr>
            <a:r>
              <a:rPr lang="en-US" sz="9600" dirty="0">
                <a:latin typeface="Arial" panose="020B0604020202020204" pitchFamily="34" charset="0"/>
                <a:ea typeface="Calibri" panose="020F0502020204030204" pitchFamily="34" charset="0"/>
                <a:cs typeface="Arial" panose="020B0604020202020204" pitchFamily="34" charset="0"/>
              </a:rPr>
              <a:t>Help find affordable housing for veterans. </a:t>
            </a:r>
          </a:p>
          <a:p>
            <a:pPr marR="0">
              <a:lnSpc>
                <a:spcPct val="107000"/>
              </a:lnSpc>
              <a:spcBef>
                <a:spcPts val="0"/>
              </a:spcBef>
              <a:spcAft>
                <a:spcPts val="800"/>
              </a:spcAft>
            </a:pPr>
            <a:r>
              <a:rPr lang="en-US" sz="9600" dirty="0">
                <a:latin typeface="Arial" panose="020B0604020202020204" pitchFamily="34" charset="0"/>
                <a:ea typeface="Calibri" panose="020F0502020204030204" pitchFamily="34" charset="0"/>
                <a:cs typeface="Arial" panose="020B0604020202020204" pitchFamily="34" charset="0"/>
              </a:rPr>
              <a:t>Talk to local landlords about the benefits of renting to a veteran. </a:t>
            </a:r>
            <a:endParaRPr lang="en-US" sz="7400" dirty="0">
              <a:latin typeface="Arial" panose="020B060402020202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pPr>
            <a:endParaRPr lang="en-US" sz="7400" dirty="0">
              <a:latin typeface="Arial" panose="020B060402020202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pP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8358" b="9419"/>
          <a:stretch/>
        </p:blipFill>
        <p:spPr>
          <a:xfrm>
            <a:off x="5638800" y="1828800"/>
            <a:ext cx="2695779" cy="3931920"/>
          </a:xfrm>
          <a:prstGeom prst="rect">
            <a:avLst/>
          </a:prstGeom>
        </p:spPr>
      </p:pic>
    </p:spTree>
    <p:extLst>
      <p:ext uri="{BB962C8B-B14F-4D97-AF65-F5344CB8AC3E}">
        <p14:creationId xmlns:p14="http://schemas.microsoft.com/office/powerpoint/2010/main" val="2631623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sz="4000" dirty="0"/>
              <a:t>Elks Housing Navigators</a:t>
            </a:r>
          </a:p>
        </p:txBody>
      </p:sp>
      <p:sp>
        <p:nvSpPr>
          <p:cNvPr id="3" name="Content Placeholder 2"/>
          <p:cNvSpPr>
            <a:spLocks noGrp="1"/>
          </p:cNvSpPr>
          <p:nvPr>
            <p:ph idx="1"/>
          </p:nvPr>
        </p:nvSpPr>
        <p:spPr>
          <a:xfrm>
            <a:off x="457200" y="1600200"/>
            <a:ext cx="4572000" cy="4876800"/>
          </a:xfrm>
        </p:spPr>
        <p:txBody>
          <a:bodyPr>
            <a:noAutofit/>
          </a:bodyPr>
          <a:lstStyle/>
          <a:p>
            <a:pPr marL="0" marR="0" indent="0">
              <a:lnSpc>
                <a:spcPct val="107000"/>
              </a:lnSpc>
              <a:spcBef>
                <a:spcPts val="0"/>
              </a:spcBef>
              <a:spcAft>
                <a:spcPts val="800"/>
              </a:spcAft>
              <a:buNone/>
            </a:pPr>
            <a:r>
              <a:rPr lang="en-US" sz="1700" dirty="0">
                <a:ea typeface="Calibri" panose="020F0502020204030204" pitchFamily="34" charset="0"/>
                <a:cs typeface="Times New Roman" panose="02020603050405020304" pitchFamily="18" charset="0"/>
              </a:rPr>
              <a:t>Elks members interested in providing 10-15 hours of service a month at VA facilities can sign up to be </a:t>
            </a:r>
            <a:r>
              <a:rPr lang="en-US" sz="1700" b="1" dirty="0">
                <a:ea typeface="Calibri" panose="020F0502020204030204" pitchFamily="34" charset="0"/>
                <a:cs typeface="Times New Roman" panose="02020603050405020304" pitchFamily="18" charset="0"/>
              </a:rPr>
              <a:t>Elks Housing Navigators</a:t>
            </a:r>
            <a:r>
              <a:rPr lang="en-US" sz="1700" dirty="0">
                <a:ea typeface="Calibri" panose="020F0502020204030204" pitchFamily="34" charset="0"/>
                <a:cs typeface="Times New Roman" panose="02020603050405020304" pitchFamily="18" charset="0"/>
              </a:rPr>
              <a:t>. </a:t>
            </a:r>
          </a:p>
          <a:p>
            <a:pPr marR="0">
              <a:lnSpc>
                <a:spcPct val="107000"/>
              </a:lnSpc>
              <a:spcBef>
                <a:spcPts val="0"/>
              </a:spcBef>
              <a:spcAft>
                <a:spcPts val="800"/>
              </a:spcAft>
            </a:pPr>
            <a:r>
              <a:rPr lang="en-US" sz="1700" dirty="0">
                <a:ea typeface="Calibri" panose="020F0502020204030204" pitchFamily="34" charset="0"/>
                <a:cs typeface="Times New Roman" panose="02020603050405020304" pitchFamily="18" charset="0"/>
              </a:rPr>
              <a:t>These volunteers will act as mentors and friends to help homeless veterans tackle their challenges, find a home and become integrated into the community. </a:t>
            </a:r>
          </a:p>
          <a:p>
            <a:pPr marR="0">
              <a:lnSpc>
                <a:spcPct val="107000"/>
              </a:lnSpc>
              <a:spcBef>
                <a:spcPts val="0"/>
              </a:spcBef>
              <a:spcAft>
                <a:spcPts val="800"/>
              </a:spcAft>
            </a:pPr>
            <a:r>
              <a:rPr lang="en-US" sz="1700" dirty="0">
                <a:ea typeface="Calibri" panose="020F0502020204030204" pitchFamily="34" charset="0"/>
                <a:cs typeface="Times New Roman" panose="02020603050405020304" pitchFamily="18" charset="0"/>
              </a:rPr>
              <a:t>Similar to VAVS Reps, training and support will be provided by the local VA and by the ENVSC.</a:t>
            </a:r>
          </a:p>
          <a:p>
            <a:pPr marR="0">
              <a:lnSpc>
                <a:spcPct val="107000"/>
              </a:lnSpc>
              <a:spcBef>
                <a:spcPts val="0"/>
              </a:spcBef>
              <a:spcAft>
                <a:spcPts val="800"/>
              </a:spcAft>
            </a:pPr>
            <a:r>
              <a:rPr lang="en-US" sz="1700" dirty="0">
                <a:ea typeface="Calibri" panose="020F0502020204030204" pitchFamily="34" charset="0"/>
                <a:cs typeface="Times New Roman" panose="02020603050405020304" pitchFamily="18" charset="0"/>
              </a:rPr>
              <a:t>Partner with HUD-VASH program  </a:t>
            </a:r>
          </a:p>
          <a:p>
            <a:pPr marR="0">
              <a:lnSpc>
                <a:spcPct val="107000"/>
              </a:lnSpc>
              <a:spcBef>
                <a:spcPts val="0"/>
              </a:spcBef>
              <a:spcAft>
                <a:spcPts val="800"/>
              </a:spcAft>
            </a:pPr>
            <a:r>
              <a:rPr lang="en-US" sz="1700" dirty="0">
                <a:ea typeface="Calibri" panose="020F0502020204030204" pitchFamily="34" charset="0"/>
                <a:cs typeface="Times New Roman" panose="02020603050405020304" pitchFamily="18" charset="0"/>
              </a:rPr>
              <a:t>Interested in being a Housing Navigator? Contact the ENVSC and we’ll put you in contact with the homeless services coordinator in your area. </a:t>
            </a:r>
          </a:p>
          <a:p>
            <a:pPr marR="0">
              <a:lnSpc>
                <a:spcPct val="107000"/>
              </a:lnSpc>
              <a:spcBef>
                <a:spcPts val="0"/>
              </a:spcBef>
              <a:spcAft>
                <a:spcPts val="80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1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7500" r="10833"/>
          <a:stretch/>
        </p:blipFill>
        <p:spPr>
          <a:xfrm>
            <a:off x="5332423" y="2057400"/>
            <a:ext cx="3383280" cy="3657600"/>
          </a:xfrm>
          <a:prstGeom prst="rect">
            <a:avLst/>
          </a:prstGeom>
        </p:spPr>
      </p:pic>
    </p:spTree>
    <p:extLst>
      <p:ext uri="{BB962C8B-B14F-4D97-AF65-F5344CB8AC3E}">
        <p14:creationId xmlns:p14="http://schemas.microsoft.com/office/powerpoint/2010/main" val="2972341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US" sz="4000" dirty="0"/>
              <a:t>       Welcome Home Kits</a:t>
            </a:r>
          </a:p>
        </p:txBody>
      </p:sp>
      <p:sp>
        <p:nvSpPr>
          <p:cNvPr id="3" name="Content Placeholder 2"/>
          <p:cNvSpPr>
            <a:spLocks noGrp="1"/>
          </p:cNvSpPr>
          <p:nvPr>
            <p:ph idx="1"/>
          </p:nvPr>
        </p:nvSpPr>
        <p:spPr>
          <a:xfrm>
            <a:off x="457200" y="1600200"/>
            <a:ext cx="5638800" cy="4953000"/>
          </a:xfrm>
        </p:spPr>
        <p:txBody>
          <a:bodyPr>
            <a:noAutofit/>
          </a:bodyPr>
          <a:lstStyle/>
          <a:p>
            <a:pPr marL="0" marR="0" indent="0">
              <a:lnSpc>
                <a:spcPct val="107000"/>
              </a:lnSpc>
              <a:spcBef>
                <a:spcPts val="0"/>
              </a:spcBef>
              <a:spcAft>
                <a:spcPts val="800"/>
              </a:spcAft>
              <a:buNone/>
            </a:pPr>
            <a:r>
              <a:rPr lang="en-US" sz="2000" dirty="0">
                <a:latin typeface="Arial" panose="020B0604020202020204" pitchFamily="34" charset="0"/>
                <a:ea typeface="Calibri" panose="020F0502020204030204" pitchFamily="34" charset="0"/>
                <a:cs typeface="Times New Roman" panose="02020603050405020304" pitchFamily="18" charset="0"/>
              </a:rPr>
              <a:t>Most formerly homeless veterans move into their homes with nothing. Elks can help by building </a:t>
            </a:r>
            <a:r>
              <a:rPr lang="en-US" sz="2000" b="1" dirty="0">
                <a:latin typeface="Arial" panose="020B0604020202020204" pitchFamily="34" charset="0"/>
                <a:ea typeface="Calibri" panose="020F0502020204030204" pitchFamily="34" charset="0"/>
                <a:cs typeface="Times New Roman" panose="02020603050405020304" pitchFamily="18" charset="0"/>
              </a:rPr>
              <a:t>Welcome Home Kits</a:t>
            </a:r>
            <a:r>
              <a:rPr lang="en-US" sz="2000" dirty="0">
                <a:latin typeface="Arial" panose="020B0604020202020204" pitchFamily="34" charset="0"/>
                <a:ea typeface="Calibri" panose="020F0502020204030204" pitchFamily="34" charset="0"/>
                <a:cs typeface="Times New Roman" panose="02020603050405020304" pitchFamily="18" charset="0"/>
              </a:rPr>
              <a:t>. </a:t>
            </a:r>
          </a:p>
          <a:p>
            <a:pPr marR="0">
              <a:lnSpc>
                <a:spcPct val="107000"/>
              </a:lnSpc>
              <a:spcBef>
                <a:spcPts val="0"/>
              </a:spcBef>
              <a:spcAft>
                <a:spcPts val="800"/>
              </a:spcAft>
            </a:pPr>
            <a:r>
              <a:rPr lang="en-US" sz="2000" dirty="0">
                <a:latin typeface="Arial" panose="020B0604020202020204" pitchFamily="34" charset="0"/>
                <a:ea typeface="Calibri" panose="020F0502020204030204" pitchFamily="34" charset="0"/>
                <a:cs typeface="Times New Roman" panose="02020603050405020304" pitchFamily="18" charset="0"/>
              </a:rPr>
              <a:t>Gather things like sheets, towels, dishes and cleaning supplies. Items can be new or used, donated or purchased. </a:t>
            </a:r>
          </a:p>
          <a:p>
            <a:pPr marR="0">
              <a:lnSpc>
                <a:spcPct val="107000"/>
              </a:lnSpc>
              <a:spcBef>
                <a:spcPts val="0"/>
              </a:spcBef>
              <a:spcAft>
                <a:spcPts val="800"/>
              </a:spcAft>
            </a:pPr>
            <a:r>
              <a:rPr lang="en-US" sz="2000" dirty="0">
                <a:latin typeface="Arial" panose="020B0604020202020204" pitchFamily="34" charset="0"/>
                <a:ea typeface="Calibri" panose="020F0502020204030204" pitchFamily="34" charset="0"/>
                <a:cs typeface="Times New Roman" panose="02020603050405020304" pitchFamily="18" charset="0"/>
              </a:rPr>
              <a:t>Hold a supply drive in the community to collect common items. </a:t>
            </a:r>
          </a:p>
          <a:p>
            <a:pPr marR="0">
              <a:lnSpc>
                <a:spcPct val="107000"/>
              </a:lnSpc>
              <a:spcBef>
                <a:spcPts val="0"/>
              </a:spcBef>
              <a:spcAft>
                <a:spcPts val="800"/>
              </a:spcAft>
            </a:pPr>
            <a:r>
              <a:rPr lang="en-US" sz="2000" dirty="0">
                <a:latin typeface="Arial" panose="020B0604020202020204" pitchFamily="34" charset="0"/>
                <a:ea typeface="Calibri" panose="020F0502020204030204" pitchFamily="34" charset="0"/>
                <a:cs typeface="Times New Roman" panose="02020603050405020304" pitchFamily="18" charset="0"/>
              </a:rPr>
              <a:t>Partner with local veterans homes/centers, or contact the ENVSC to be put in touch with veterans in need of kits at your local VA. </a:t>
            </a:r>
          </a:p>
          <a:p>
            <a:pPr marR="0">
              <a:lnSpc>
                <a:spcPct val="107000"/>
              </a:lnSpc>
              <a:spcBef>
                <a:spcPts val="0"/>
              </a:spcBef>
              <a:spcAft>
                <a:spcPts val="800"/>
              </a:spcAft>
            </a:pPr>
            <a:r>
              <a:rPr lang="en-US" sz="2000" dirty="0">
                <a:latin typeface="Arial" panose="020B0604020202020204" pitchFamily="34" charset="0"/>
                <a:ea typeface="Calibri" panose="020F0502020204030204" pitchFamily="34" charset="0"/>
                <a:cs typeface="Times New Roman" panose="02020603050405020304" pitchFamily="18" charset="0"/>
              </a:rPr>
              <a:t>Submit your receipts and the ENVSC will reimburse your Lodge up to $200 for each Welcome Home Kit you donate. </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9167" r="23333"/>
          <a:stretch/>
        </p:blipFill>
        <p:spPr>
          <a:xfrm>
            <a:off x="6096000" y="2286000"/>
            <a:ext cx="2715768" cy="3017520"/>
          </a:xfrm>
          <a:prstGeom prst="rect">
            <a:avLst/>
          </a:prstGeom>
        </p:spPr>
      </p:pic>
    </p:spTree>
    <p:extLst>
      <p:ext uri="{BB962C8B-B14F-4D97-AF65-F5344CB8AC3E}">
        <p14:creationId xmlns:p14="http://schemas.microsoft.com/office/powerpoint/2010/main" val="2616632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Adopt-a-Vet</a:t>
            </a:r>
          </a:p>
        </p:txBody>
      </p:sp>
      <p:sp>
        <p:nvSpPr>
          <p:cNvPr id="3" name="Content Placeholder 2"/>
          <p:cNvSpPr>
            <a:spLocks noGrp="1"/>
          </p:cNvSpPr>
          <p:nvPr>
            <p:ph idx="1"/>
          </p:nvPr>
        </p:nvSpPr>
        <p:spPr>
          <a:xfrm>
            <a:off x="457200" y="1524000"/>
            <a:ext cx="8458200" cy="3124200"/>
          </a:xfrm>
        </p:spPr>
        <p:txBody>
          <a:bodyPr>
            <a:normAutofit fontScale="77500" lnSpcReduction="20000"/>
          </a:bodyPr>
          <a:lstStyle/>
          <a:p>
            <a:pPr marL="0" indent="0">
              <a:buNone/>
            </a:pPr>
            <a:r>
              <a:rPr lang="en-US" dirty="0"/>
              <a:t>The Adopt-a-Vet program can be adapted to serve homeless veterans.</a:t>
            </a:r>
          </a:p>
          <a:p>
            <a:r>
              <a:rPr lang="en-US" dirty="0"/>
              <a:t>Once a veteran is home, it can be difficult to change habits and transition from a life on the street. Veterans may need assistance with independent living and skills like budgeting and cleaning. </a:t>
            </a:r>
          </a:p>
          <a:p>
            <a:r>
              <a:rPr lang="en-US" dirty="0"/>
              <a:t>Efforts should be focused on helping veterans become independent and integrated into the community.</a:t>
            </a:r>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4343400"/>
            <a:ext cx="4234822" cy="2377440"/>
          </a:xfrm>
          <a:prstGeom prst="rect">
            <a:avLst/>
          </a:prstGeom>
        </p:spPr>
      </p:pic>
    </p:spTree>
    <p:extLst>
      <p:ext uri="{BB962C8B-B14F-4D97-AF65-F5344CB8AC3E}">
        <p14:creationId xmlns:p14="http://schemas.microsoft.com/office/powerpoint/2010/main" val="3760783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      Increased Focus on 8 Cities</a:t>
            </a:r>
          </a:p>
        </p:txBody>
      </p:sp>
      <p:sp>
        <p:nvSpPr>
          <p:cNvPr id="3" name="Content Placeholder 2"/>
          <p:cNvSpPr>
            <a:spLocks noGrp="1"/>
          </p:cNvSpPr>
          <p:nvPr>
            <p:ph idx="1"/>
          </p:nvPr>
        </p:nvSpPr>
        <p:spPr>
          <a:xfrm>
            <a:off x="457200" y="1447799"/>
            <a:ext cx="8229600" cy="3505199"/>
          </a:xfrm>
        </p:spPr>
        <p:txBody>
          <a:bodyPr>
            <a:normAutofit/>
          </a:bodyPr>
          <a:lstStyle/>
          <a:p>
            <a:pPr marL="0" indent="0">
              <a:buNone/>
            </a:pPr>
            <a:r>
              <a:rPr lang="en-US" sz="3000" dirty="0"/>
              <a:t>The VA has asked the Elks to focus their efforts in and around the following 8 cities, which they’ve identified as the areas of highest need. </a:t>
            </a:r>
          </a:p>
          <a:p>
            <a:r>
              <a:rPr lang="en-US" sz="3000" dirty="0"/>
              <a:t>Two additional programs will be available to Lodges in and surrounding these areas. </a:t>
            </a:r>
          </a:p>
          <a:p>
            <a:pPr marL="0" indent="0">
              <a:buNone/>
            </a:pPr>
            <a:endParaRPr lang="en-US" sz="3000" dirty="0"/>
          </a:p>
          <a:p>
            <a:pPr marL="0" indent="0">
              <a:buNone/>
            </a:pPr>
            <a:endParaRPr lang="en-US" dirty="0"/>
          </a:p>
        </p:txBody>
      </p:sp>
      <p:sp>
        <p:nvSpPr>
          <p:cNvPr id="4" name="TextBox 3"/>
          <p:cNvSpPr txBox="1"/>
          <p:nvPr/>
        </p:nvSpPr>
        <p:spPr>
          <a:xfrm>
            <a:off x="1371600" y="4419600"/>
            <a:ext cx="6172200" cy="1692771"/>
          </a:xfrm>
          <a:prstGeom prst="rect">
            <a:avLst/>
          </a:prstGeom>
          <a:solidFill>
            <a:srgbClr val="0070C0"/>
          </a:solidFill>
        </p:spPr>
        <p:txBody>
          <a:bodyPr wrap="square" rtlCol="0">
            <a:spAutoFit/>
          </a:bodyPr>
          <a:lstStyle/>
          <a:p>
            <a:r>
              <a:rPr lang="en-US" sz="2600" dirty="0">
                <a:solidFill>
                  <a:schemeClr val="bg1"/>
                </a:solidFill>
              </a:rPr>
              <a:t>Chicago			New York	</a:t>
            </a:r>
          </a:p>
          <a:p>
            <a:r>
              <a:rPr lang="en-US" sz="2600" dirty="0">
                <a:solidFill>
                  <a:schemeClr val="bg1"/>
                </a:solidFill>
              </a:rPr>
              <a:t>Washington, D.C. 		Los Angeles</a:t>
            </a:r>
          </a:p>
          <a:p>
            <a:r>
              <a:rPr lang="en-US" sz="2600" dirty="0">
                <a:solidFill>
                  <a:schemeClr val="bg1"/>
                </a:solidFill>
              </a:rPr>
              <a:t>Loma Linda			San Francisco</a:t>
            </a:r>
          </a:p>
          <a:p>
            <a:r>
              <a:rPr lang="en-US" sz="2600" dirty="0">
                <a:solidFill>
                  <a:schemeClr val="bg1"/>
                </a:solidFill>
              </a:rPr>
              <a:t>Seattle			Miami-Dade</a:t>
            </a:r>
          </a:p>
        </p:txBody>
      </p:sp>
    </p:spTree>
    <p:extLst>
      <p:ext uri="{BB962C8B-B14F-4D97-AF65-F5344CB8AC3E}">
        <p14:creationId xmlns:p14="http://schemas.microsoft.com/office/powerpoint/2010/main" val="3797563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696200" cy="1143000"/>
          </a:xfrm>
        </p:spPr>
        <p:txBody>
          <a:bodyPr>
            <a:normAutofit fontScale="90000"/>
          </a:bodyPr>
          <a:lstStyle/>
          <a:p>
            <a:r>
              <a:rPr lang="en-US" dirty="0"/>
              <a:t>Elks Emergency </a:t>
            </a:r>
            <a:br>
              <a:rPr lang="en-US" dirty="0"/>
            </a:br>
            <a:r>
              <a:rPr lang="en-US" dirty="0"/>
              <a:t>Assistance Program </a:t>
            </a:r>
          </a:p>
        </p:txBody>
      </p:sp>
      <p:sp>
        <p:nvSpPr>
          <p:cNvPr id="3" name="Content Placeholder 2"/>
          <p:cNvSpPr>
            <a:spLocks noGrp="1"/>
          </p:cNvSpPr>
          <p:nvPr>
            <p:ph idx="1"/>
          </p:nvPr>
        </p:nvSpPr>
        <p:spPr>
          <a:xfrm>
            <a:off x="3352800" y="1600200"/>
            <a:ext cx="5334000" cy="4800600"/>
          </a:xfrm>
        </p:spPr>
        <p:txBody>
          <a:bodyPr>
            <a:normAutofit fontScale="92500" lnSpcReduction="20000"/>
          </a:bodyPr>
          <a:lstStyle/>
          <a:p>
            <a:pPr marL="0" marR="0" indent="0">
              <a:lnSpc>
                <a:spcPct val="107000"/>
              </a:lnSpc>
              <a:spcBef>
                <a:spcPts val="0"/>
              </a:spcBef>
              <a:spcAft>
                <a:spcPts val="800"/>
              </a:spcAft>
              <a:buNone/>
            </a:pPr>
            <a:r>
              <a:rPr lang="en-US" sz="2600" dirty="0">
                <a:ea typeface="Calibri" panose="020F0502020204030204" pitchFamily="34" charset="0"/>
                <a:cs typeface="Times New Roman" panose="02020603050405020304" pitchFamily="18" charset="0"/>
              </a:rPr>
              <a:t>Veterans registered with and receiving services from the Department of Veterans Affairs in these 8 areas can apply for one-time monetary assistance to prevent homelessness or secure a home. </a:t>
            </a:r>
          </a:p>
          <a:p>
            <a:pPr marR="0">
              <a:lnSpc>
                <a:spcPct val="107000"/>
              </a:lnSpc>
              <a:spcBef>
                <a:spcPts val="0"/>
              </a:spcBef>
              <a:spcAft>
                <a:spcPts val="800"/>
              </a:spcAft>
            </a:pPr>
            <a:r>
              <a:rPr lang="en-US" sz="2600" dirty="0">
                <a:ea typeface="Calibri" panose="020F0502020204030204" pitchFamily="34" charset="0"/>
                <a:cs typeface="Times New Roman" panose="02020603050405020304" pitchFamily="18" charset="0"/>
              </a:rPr>
              <a:t>Uses include rent and security deposits, mortgage and utilities.  </a:t>
            </a:r>
          </a:p>
          <a:p>
            <a:pPr marR="0">
              <a:lnSpc>
                <a:spcPct val="107000"/>
              </a:lnSpc>
              <a:spcBef>
                <a:spcPts val="0"/>
              </a:spcBef>
              <a:spcAft>
                <a:spcPts val="800"/>
              </a:spcAft>
            </a:pPr>
            <a:r>
              <a:rPr lang="en-US" sz="2600" dirty="0">
                <a:ea typeface="Calibri" panose="020F0502020204030204" pitchFamily="34" charset="0"/>
                <a:cs typeface="Times New Roman" panose="02020603050405020304" pitchFamily="18" charset="0"/>
              </a:rPr>
              <a:t>Forms must be signed by the veteran and by a VA employee.</a:t>
            </a:r>
            <a:r>
              <a:rPr lang="en-US" dirty="0"/>
              <a:t> </a:t>
            </a:r>
          </a:p>
          <a:p>
            <a:pPr marR="0">
              <a:lnSpc>
                <a:spcPct val="107000"/>
              </a:lnSpc>
              <a:spcBef>
                <a:spcPts val="0"/>
              </a:spcBef>
              <a:spcAft>
                <a:spcPts val="800"/>
              </a:spcAft>
            </a:pPr>
            <a:r>
              <a:rPr lang="en-US" sz="2600" dirty="0">
                <a:ea typeface="Calibri" panose="020F0502020204030204" pitchFamily="34" charset="0"/>
                <a:cs typeface="Times New Roman" panose="02020603050405020304" pitchFamily="18" charset="0"/>
              </a:rPr>
              <a:t>Intended to help with prevention of homelessness, and to help veterans exit homelessness.  </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1667" t="13750" r="39167"/>
          <a:stretch/>
        </p:blipFill>
        <p:spPr>
          <a:xfrm>
            <a:off x="538042" y="1626781"/>
            <a:ext cx="2814758" cy="3291840"/>
          </a:xfrm>
          <a:prstGeom prst="rect">
            <a:avLst/>
          </a:prstGeom>
        </p:spPr>
      </p:pic>
      <p:sp>
        <p:nvSpPr>
          <p:cNvPr id="5" name="TextBox 4"/>
          <p:cNvSpPr txBox="1"/>
          <p:nvPr/>
        </p:nvSpPr>
        <p:spPr>
          <a:xfrm>
            <a:off x="538042" y="4945202"/>
            <a:ext cx="2967158" cy="1200329"/>
          </a:xfrm>
          <a:prstGeom prst="rect">
            <a:avLst/>
          </a:prstGeom>
          <a:solidFill>
            <a:srgbClr val="0070C0"/>
          </a:solidFill>
        </p:spPr>
        <p:txBody>
          <a:bodyPr wrap="square" rtlCol="0">
            <a:spAutoFit/>
          </a:bodyPr>
          <a:lstStyle/>
          <a:p>
            <a:pPr algn="ctr"/>
            <a:r>
              <a:rPr lang="en-US" sz="1200" b="1" dirty="0">
                <a:solidFill>
                  <a:schemeClr val="bg1"/>
                </a:solidFill>
              </a:rPr>
              <a:t>This program is only available in </a:t>
            </a:r>
          </a:p>
          <a:p>
            <a:pPr algn="ctr"/>
            <a:r>
              <a:rPr lang="en-US" sz="1200" b="1" dirty="0">
                <a:solidFill>
                  <a:schemeClr val="bg1"/>
                </a:solidFill>
              </a:rPr>
              <a:t>the following 8 cities:</a:t>
            </a:r>
          </a:p>
          <a:p>
            <a:r>
              <a:rPr lang="en-US" sz="1200" b="1" dirty="0">
                <a:solidFill>
                  <a:schemeClr val="bg1"/>
                </a:solidFill>
              </a:rPr>
              <a:t>Chicago	            New York	</a:t>
            </a:r>
          </a:p>
          <a:p>
            <a:r>
              <a:rPr lang="en-US" sz="1200" b="1" dirty="0">
                <a:solidFill>
                  <a:schemeClr val="bg1"/>
                </a:solidFill>
              </a:rPr>
              <a:t>Washington, D.C.    Los Angeles</a:t>
            </a:r>
          </a:p>
          <a:p>
            <a:r>
              <a:rPr lang="en-US" sz="1200" b="1" dirty="0">
                <a:solidFill>
                  <a:schemeClr val="bg1"/>
                </a:solidFill>
              </a:rPr>
              <a:t>Loma Linda	            San Francisco</a:t>
            </a:r>
          </a:p>
          <a:p>
            <a:r>
              <a:rPr lang="en-US" sz="1200" b="1" dirty="0">
                <a:solidFill>
                  <a:schemeClr val="bg1"/>
                </a:solidFill>
              </a:rPr>
              <a:t>Seattle	            Miami-Dade</a:t>
            </a:r>
          </a:p>
        </p:txBody>
      </p:sp>
    </p:spTree>
    <p:extLst>
      <p:ext uri="{BB962C8B-B14F-4D97-AF65-F5344CB8AC3E}">
        <p14:creationId xmlns:p14="http://schemas.microsoft.com/office/powerpoint/2010/main" val="59814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Extra Grant Funding</a:t>
            </a:r>
          </a:p>
        </p:txBody>
      </p:sp>
      <p:sp>
        <p:nvSpPr>
          <p:cNvPr id="3" name="Content Placeholder 2"/>
          <p:cNvSpPr>
            <a:spLocks noGrp="1"/>
          </p:cNvSpPr>
          <p:nvPr>
            <p:ph idx="1"/>
          </p:nvPr>
        </p:nvSpPr>
        <p:spPr>
          <a:xfrm>
            <a:off x="457200" y="1600200"/>
            <a:ext cx="5105400" cy="4800600"/>
          </a:xfrm>
        </p:spPr>
        <p:txBody>
          <a:bodyPr>
            <a:normAutofit fontScale="92500" lnSpcReduction="20000"/>
          </a:bodyPr>
          <a:lstStyle/>
          <a:p>
            <a:pPr marL="0" indent="0">
              <a:buNone/>
            </a:pPr>
            <a:r>
              <a:rPr lang="en-US" dirty="0"/>
              <a:t>Select Lodges will be eligible for Welcome Home grants to serve veterans experiencing homelessness. </a:t>
            </a:r>
          </a:p>
          <a:p>
            <a:r>
              <a:rPr lang="en-US" dirty="0"/>
              <a:t>Applications for these Lodges become available August 1.</a:t>
            </a:r>
          </a:p>
          <a:p>
            <a:r>
              <a:rPr lang="en-US" dirty="0"/>
              <a:t>Lodges outside these areas are encouraged to use a Freedom Grant (or other Lodge Grants) for this purpose.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8500" y="1593112"/>
            <a:ext cx="2908300" cy="3382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778500" y="5039906"/>
            <a:ext cx="2967158" cy="1200329"/>
          </a:xfrm>
          <a:prstGeom prst="rect">
            <a:avLst/>
          </a:prstGeom>
          <a:solidFill>
            <a:srgbClr val="0070C0"/>
          </a:solidFill>
        </p:spPr>
        <p:txBody>
          <a:bodyPr wrap="square" rtlCol="0">
            <a:spAutoFit/>
          </a:bodyPr>
          <a:lstStyle/>
          <a:p>
            <a:pPr algn="ctr"/>
            <a:r>
              <a:rPr lang="en-US" sz="1200" b="1" dirty="0">
                <a:solidFill>
                  <a:schemeClr val="bg1"/>
                </a:solidFill>
              </a:rPr>
              <a:t>This program is only available in </a:t>
            </a:r>
          </a:p>
          <a:p>
            <a:pPr algn="ctr"/>
            <a:r>
              <a:rPr lang="en-US" sz="1200" b="1" dirty="0">
                <a:solidFill>
                  <a:schemeClr val="bg1"/>
                </a:solidFill>
              </a:rPr>
              <a:t>the following 8 cities:</a:t>
            </a:r>
          </a:p>
          <a:p>
            <a:r>
              <a:rPr lang="en-US" sz="1200" b="1" dirty="0">
                <a:solidFill>
                  <a:schemeClr val="bg1"/>
                </a:solidFill>
              </a:rPr>
              <a:t>Chicago	            New York	</a:t>
            </a:r>
          </a:p>
          <a:p>
            <a:r>
              <a:rPr lang="en-US" sz="1200" b="1" dirty="0">
                <a:solidFill>
                  <a:schemeClr val="bg1"/>
                </a:solidFill>
              </a:rPr>
              <a:t>Washington, D.C.    Los Angeles</a:t>
            </a:r>
          </a:p>
          <a:p>
            <a:r>
              <a:rPr lang="en-US" sz="1200" b="1" dirty="0">
                <a:solidFill>
                  <a:schemeClr val="bg1"/>
                </a:solidFill>
              </a:rPr>
              <a:t>Loma Linda	            San Francisco</a:t>
            </a:r>
          </a:p>
          <a:p>
            <a:r>
              <a:rPr lang="en-US" sz="1200" b="1" dirty="0">
                <a:solidFill>
                  <a:schemeClr val="bg1"/>
                </a:solidFill>
              </a:rPr>
              <a:t>Seattle	            Miami-Dade</a:t>
            </a:r>
          </a:p>
        </p:txBody>
      </p:sp>
    </p:spTree>
    <p:extLst>
      <p:ext uri="{BB962C8B-B14F-4D97-AF65-F5344CB8AC3E}">
        <p14:creationId xmlns:p14="http://schemas.microsoft.com/office/powerpoint/2010/main" val="10160945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So Far</a:t>
            </a:r>
          </a:p>
        </p:txBody>
      </p:sp>
      <p:sp>
        <p:nvSpPr>
          <p:cNvPr id="3" name="Content Placeholder 2"/>
          <p:cNvSpPr>
            <a:spLocks noGrp="1"/>
          </p:cNvSpPr>
          <p:nvPr>
            <p:ph idx="1"/>
          </p:nvPr>
        </p:nvSpPr>
        <p:spPr/>
        <p:txBody>
          <a:bodyPr>
            <a:normAutofit/>
          </a:bodyPr>
          <a:lstStyle/>
          <a:p>
            <a:r>
              <a:rPr lang="en-US" sz="2500" dirty="0"/>
              <a:t>The Elks Emergency Assistance Program has helped nearly 400 veterans exit or prevent homelessness since 2015. </a:t>
            </a:r>
          </a:p>
          <a:p>
            <a:r>
              <a:rPr lang="en-US" sz="2500" dirty="0"/>
              <a:t>Lodges have provided Welcome Home Kits for nearly 100 veterans through our reimbursement program. </a:t>
            </a:r>
          </a:p>
          <a:p>
            <a:r>
              <a:rPr lang="en-US" sz="2500" dirty="0"/>
              <a:t>The Elks are partnering with the city of Chicago to provide a $100,000 emergency fund to provide more than 50 currently homeless veterans with housing. </a:t>
            </a:r>
          </a:p>
          <a:p>
            <a:pPr marL="0" indent="0">
              <a:buNone/>
            </a:pPr>
            <a:endParaRPr lang="en-US" dirty="0"/>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953000"/>
            <a:ext cx="5032057" cy="1645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0363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Stay in Touch! </a:t>
            </a:r>
          </a:p>
        </p:txBody>
      </p:sp>
      <p:sp>
        <p:nvSpPr>
          <p:cNvPr id="4" name="Content Placeholder 2"/>
          <p:cNvSpPr txBox="1">
            <a:spLocks/>
          </p:cNvSpPr>
          <p:nvPr/>
        </p:nvSpPr>
        <p:spPr>
          <a:xfrm>
            <a:off x="457200" y="1600201"/>
            <a:ext cx="8229600" cy="5105399"/>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baseline="0">
                <a:solidFill>
                  <a:srgbClr val="26226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rgbClr val="26226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rgbClr val="26226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rgbClr val="26226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rgbClr val="26226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6500" dirty="0"/>
              <a:t>Visit </a:t>
            </a:r>
            <a:r>
              <a:rPr lang="en-US" sz="6500" b="1" i="1" dirty="0">
                <a:hlinkClick r:id="rId2"/>
              </a:rPr>
              <a:t>www.elks.org/vets</a:t>
            </a:r>
            <a:r>
              <a:rPr lang="en-US" sz="6500" b="1" i="1" dirty="0"/>
              <a:t> </a:t>
            </a:r>
            <a:r>
              <a:rPr lang="en-US" sz="6500" dirty="0"/>
              <a:t>for more information! </a:t>
            </a:r>
          </a:p>
          <a:p>
            <a:pPr marL="0" indent="0" algn="ctr">
              <a:buFont typeface="Arial" panose="020B0604020202020204" pitchFamily="34" charset="0"/>
              <a:buNone/>
            </a:pPr>
            <a:endParaRPr lang="en-US" sz="6500" dirty="0"/>
          </a:p>
          <a:p>
            <a:pPr marL="0" indent="0" algn="ctr">
              <a:buNone/>
            </a:pPr>
            <a:r>
              <a:rPr lang="en-US" sz="6500" dirty="0"/>
              <a:t>Sign up for our email newsletter at </a:t>
            </a:r>
            <a:r>
              <a:rPr lang="en-US" sz="6500" dirty="0">
                <a:hlinkClick r:id="rId3"/>
              </a:rPr>
              <a:t>www.elks.org/vets/newsletter.cfm</a:t>
            </a:r>
            <a:r>
              <a:rPr lang="en-US" sz="6500" dirty="0"/>
              <a:t>.</a:t>
            </a:r>
          </a:p>
          <a:p>
            <a:pPr marL="0" indent="0" algn="ctr">
              <a:buNone/>
            </a:pPr>
            <a:endParaRPr lang="en-US" sz="6500" dirty="0"/>
          </a:p>
          <a:p>
            <a:pPr marL="0" indent="0" algn="ctr">
              <a:buFont typeface="Arial" panose="020B0604020202020204" pitchFamily="34" charset="0"/>
              <a:buNone/>
            </a:pPr>
            <a:r>
              <a:rPr lang="en-US" sz="6500" dirty="0"/>
              <a:t>Call us at 773-755-4736.</a:t>
            </a:r>
          </a:p>
          <a:p>
            <a:pPr marL="0" indent="0" algn="ctr">
              <a:buFont typeface="Arial" panose="020B0604020202020204" pitchFamily="34" charset="0"/>
              <a:buNone/>
            </a:pPr>
            <a:endParaRPr lang="en-US" sz="6500" dirty="0"/>
          </a:p>
          <a:p>
            <a:pPr marL="0" indent="0" algn="ctr">
              <a:buFont typeface="Arial" panose="020B0604020202020204" pitchFamily="34" charset="0"/>
              <a:buNone/>
            </a:pPr>
            <a:r>
              <a:rPr lang="en-US" sz="6500" dirty="0"/>
              <a:t>Email us at </a:t>
            </a:r>
            <a:r>
              <a:rPr lang="en-US" sz="6500" i="1" dirty="0"/>
              <a:t>vets@elks.org.</a:t>
            </a:r>
            <a:r>
              <a:rPr lang="en-US" sz="6500" dirty="0"/>
              <a:t> </a:t>
            </a:r>
          </a:p>
          <a:p>
            <a:pPr marL="0" indent="0" algn="ctr">
              <a:buFont typeface="Arial" panose="020B0604020202020204" pitchFamily="34" charset="0"/>
              <a:buNone/>
            </a:pPr>
            <a:endParaRPr lang="en-US" sz="6500" dirty="0"/>
          </a:p>
          <a:p>
            <a:pPr marL="0" indent="0" algn="ctr">
              <a:buFont typeface="Arial" panose="020B0604020202020204" pitchFamily="34" charset="0"/>
              <a:buNone/>
            </a:pPr>
            <a:r>
              <a:rPr lang="en-US" sz="6500" dirty="0"/>
              <a:t>Visit our Facebook page! </a:t>
            </a:r>
            <a:r>
              <a:rPr lang="en-US" sz="6500"/>
              <a:t>Follow </a:t>
            </a:r>
            <a:r>
              <a:rPr lang="en-US" sz="6500" dirty="0"/>
              <a:t>us </a:t>
            </a:r>
            <a:r>
              <a:rPr lang="en-US" sz="6500"/>
              <a:t>on Twitter! </a:t>
            </a:r>
            <a:endParaRPr lang="en-US" sz="6500" dirty="0"/>
          </a:p>
          <a:p>
            <a:pPr marL="0" indent="0" algn="ctr">
              <a:buFont typeface="Arial" panose="020B0604020202020204" pitchFamily="34" charset="0"/>
              <a:buNone/>
            </a:pPr>
            <a:endParaRPr lang="en-US" dirty="0"/>
          </a:p>
          <a:p>
            <a:endParaRPr lang="en-US" dirty="0"/>
          </a:p>
        </p:txBody>
      </p:sp>
    </p:spTree>
    <p:extLst>
      <p:ext uri="{BB962C8B-B14F-4D97-AF65-F5344CB8AC3E}">
        <p14:creationId xmlns:p14="http://schemas.microsoft.com/office/powerpoint/2010/main" val="3364621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End	</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33947" y="1676400"/>
            <a:ext cx="6676106" cy="4525963"/>
          </a:xfrm>
        </p:spPr>
      </p:pic>
    </p:spTree>
    <p:extLst>
      <p:ext uri="{BB962C8B-B14F-4D97-AF65-F5344CB8AC3E}">
        <p14:creationId xmlns:p14="http://schemas.microsoft.com/office/powerpoint/2010/main" val="2235387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a:t>Elks National Veterans Service Commission</a:t>
            </a:r>
          </a:p>
        </p:txBody>
      </p:sp>
      <p:sp>
        <p:nvSpPr>
          <p:cNvPr id="3" name="Subtitle 2"/>
          <p:cNvSpPr>
            <a:spLocks noGrp="1"/>
          </p:cNvSpPr>
          <p:nvPr>
            <p:ph type="subTitle" idx="1"/>
          </p:nvPr>
        </p:nvSpPr>
        <p:spPr/>
        <p:txBody>
          <a:bodyPr>
            <a:normAutofit fontScale="85000" lnSpcReduction="10000"/>
          </a:bodyPr>
          <a:lstStyle/>
          <a:p>
            <a:r>
              <a:rPr lang="en-US" b="1" dirty="0">
                <a:solidFill>
                  <a:srgbClr val="FF0000"/>
                </a:solidFill>
              </a:rPr>
              <a:t>Ending Veteran Homelessness: How the Elks can Help </a:t>
            </a:r>
          </a:p>
          <a:p>
            <a:r>
              <a:rPr lang="en-US" sz="2600" dirty="0">
                <a:solidFill>
                  <a:srgbClr val="FF0000"/>
                </a:solidFill>
              </a:rPr>
              <a:t>Elks National Convention</a:t>
            </a:r>
          </a:p>
          <a:p>
            <a:r>
              <a:rPr lang="en-US" sz="2600" dirty="0">
                <a:solidFill>
                  <a:srgbClr val="FF0000"/>
                </a:solidFill>
              </a:rPr>
              <a:t>July 4, 2016</a:t>
            </a:r>
          </a:p>
        </p:txBody>
      </p:sp>
    </p:spTree>
    <p:extLst>
      <p:ext uri="{BB962C8B-B14F-4D97-AF65-F5344CB8AC3E}">
        <p14:creationId xmlns:p14="http://schemas.microsoft.com/office/powerpoint/2010/main" val="3257658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Mission </a:t>
            </a:r>
          </a:p>
        </p:txBody>
      </p:sp>
      <p:sp>
        <p:nvSpPr>
          <p:cNvPr id="3" name="Content Placeholder 2"/>
          <p:cNvSpPr>
            <a:spLocks noGrp="1"/>
          </p:cNvSpPr>
          <p:nvPr>
            <p:ph idx="1"/>
          </p:nvPr>
        </p:nvSpPr>
        <p:spPr>
          <a:xfrm>
            <a:off x="457200" y="1600200"/>
            <a:ext cx="8229600" cy="4572000"/>
          </a:xfrm>
        </p:spPr>
        <p:txBody>
          <a:bodyPr>
            <a:normAutofit fontScale="92500"/>
          </a:bodyPr>
          <a:lstStyle/>
          <a:p>
            <a:pPr marL="0" indent="0">
              <a:buNone/>
            </a:pPr>
            <a:r>
              <a:rPr lang="en-US" dirty="0"/>
              <a:t>The Elks are committed to the mission, “</a:t>
            </a:r>
            <a:r>
              <a:rPr lang="en-US" i="1" dirty="0"/>
              <a:t>So long as there are veterans, the Benevolent and Protective Order of Elks will never forget them</a:t>
            </a:r>
            <a:r>
              <a:rPr lang="en-US" dirty="0"/>
              <a:t>.” </a:t>
            </a:r>
          </a:p>
          <a:p>
            <a:pPr marL="0" indent="0">
              <a:buNone/>
            </a:pPr>
            <a:endParaRPr lang="en-US" dirty="0"/>
          </a:p>
          <a:p>
            <a:pPr marL="0" indent="0">
              <a:buNone/>
            </a:pPr>
            <a:r>
              <a:rPr lang="en-US" dirty="0"/>
              <a:t>The Veterans Service Commission takes that pledge one step further, and promises service to our nation's veterans and military members, with a special focus on service to those in need. </a:t>
            </a:r>
          </a:p>
        </p:txBody>
      </p:sp>
    </p:spTree>
    <p:extLst>
      <p:ext uri="{BB962C8B-B14F-4D97-AF65-F5344CB8AC3E}">
        <p14:creationId xmlns:p14="http://schemas.microsoft.com/office/powerpoint/2010/main" val="2180456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ENVSC Programs 	</a:t>
            </a:r>
          </a:p>
        </p:txBody>
      </p:sp>
      <p:sp>
        <p:nvSpPr>
          <p:cNvPr id="3" name="Content Placeholder 2"/>
          <p:cNvSpPr>
            <a:spLocks noGrp="1"/>
          </p:cNvSpPr>
          <p:nvPr>
            <p:ph idx="1"/>
          </p:nvPr>
        </p:nvSpPr>
        <p:spPr>
          <a:xfrm>
            <a:off x="457200" y="1600200"/>
            <a:ext cx="4114800" cy="4525963"/>
          </a:xfrm>
        </p:spPr>
        <p:txBody>
          <a:bodyPr>
            <a:normAutofit fontScale="92500" lnSpcReduction="20000"/>
          </a:bodyPr>
          <a:lstStyle/>
          <a:p>
            <a:pPr marL="0" indent="0">
              <a:buNone/>
            </a:pPr>
            <a:r>
              <a:rPr lang="en-US" b="1" dirty="0"/>
              <a:t>National Programs</a:t>
            </a:r>
          </a:p>
          <a:p>
            <a:pPr>
              <a:buFont typeface="Wingdings" panose="05000000000000000000" pitchFamily="2" charset="2"/>
              <a:buChar char=""/>
            </a:pPr>
            <a:r>
              <a:rPr lang="en-US" dirty="0"/>
              <a:t> Freedom Grants</a:t>
            </a:r>
          </a:p>
          <a:p>
            <a:pPr>
              <a:buFont typeface="Wingdings" panose="05000000000000000000" pitchFamily="2" charset="2"/>
              <a:buChar char=""/>
            </a:pPr>
            <a:r>
              <a:rPr lang="en-US" dirty="0"/>
              <a:t> Playing Cards for</a:t>
            </a:r>
          </a:p>
          <a:p>
            <a:pPr marL="0" indent="0">
              <a:buNone/>
            </a:pPr>
            <a:r>
              <a:rPr lang="en-US" dirty="0"/>
              <a:t>    Vets</a:t>
            </a:r>
          </a:p>
          <a:p>
            <a:pPr>
              <a:buFont typeface="Wingdings" panose="05000000000000000000" pitchFamily="2" charset="2"/>
              <a:buChar char=""/>
            </a:pPr>
            <a:r>
              <a:rPr lang="en-US" dirty="0"/>
              <a:t> VAVS</a:t>
            </a:r>
          </a:p>
          <a:p>
            <a:pPr>
              <a:buFont typeface="Wingdings" panose="05000000000000000000" pitchFamily="2" charset="2"/>
              <a:buChar char=""/>
            </a:pPr>
            <a:r>
              <a:rPr lang="en-US" dirty="0"/>
              <a:t> Veterans Leather</a:t>
            </a:r>
          </a:p>
          <a:p>
            <a:pPr marL="0" indent="0">
              <a:buNone/>
            </a:pPr>
            <a:r>
              <a:rPr lang="en-US" dirty="0"/>
              <a:t>    Program</a:t>
            </a:r>
          </a:p>
          <a:p>
            <a:pPr lvl="0">
              <a:buFont typeface="Wingdings" panose="05000000000000000000" pitchFamily="2" charset="2"/>
              <a:buChar char=""/>
            </a:pPr>
            <a:r>
              <a:rPr lang="en-US" dirty="0"/>
              <a:t> Adopt-a-Vet</a:t>
            </a:r>
          </a:p>
          <a:p>
            <a:pPr lvl="0">
              <a:buFont typeface="Wingdings" panose="05000000000000000000" pitchFamily="2" charset="2"/>
              <a:buChar char=""/>
            </a:pPr>
            <a:r>
              <a:rPr lang="en-US" dirty="0"/>
              <a:t> Welcome Home</a:t>
            </a:r>
          </a:p>
          <a:p>
            <a:pPr marL="0" lvl="0" indent="0">
              <a:buNone/>
            </a:pPr>
            <a:endParaRPr lang="en-US" dirty="0"/>
          </a:p>
          <a:p>
            <a:pPr marL="0" indent="0">
              <a:buNone/>
            </a:pPr>
            <a:endParaRPr lang="en-US" dirty="0"/>
          </a:p>
        </p:txBody>
      </p:sp>
      <p:sp>
        <p:nvSpPr>
          <p:cNvPr id="6" name="Content Placeholder 2"/>
          <p:cNvSpPr txBox="1">
            <a:spLocks/>
          </p:cNvSpPr>
          <p:nvPr/>
        </p:nvSpPr>
        <p:spPr>
          <a:xfrm>
            <a:off x="4648200" y="1556900"/>
            <a:ext cx="38862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baseline="0">
                <a:solidFill>
                  <a:srgbClr val="26226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baseline="0">
                <a:solidFill>
                  <a:srgbClr val="26226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baseline="0">
                <a:solidFill>
                  <a:srgbClr val="26226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rgbClr val="26226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rgbClr val="26226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3000" b="1" dirty="0"/>
              <a:t>Partnerships</a:t>
            </a:r>
          </a:p>
          <a:p>
            <a:pPr>
              <a:buFont typeface="Wingdings" panose="05000000000000000000" pitchFamily="2" charset="2"/>
              <a:buChar char=""/>
            </a:pPr>
            <a:r>
              <a:rPr lang="en-US" sz="3000" dirty="0"/>
              <a:t> Re-Creation</a:t>
            </a:r>
          </a:p>
          <a:p>
            <a:pPr>
              <a:buFont typeface="Wingdings" panose="05000000000000000000" pitchFamily="2" charset="2"/>
              <a:buChar char=""/>
            </a:pPr>
            <a:r>
              <a:rPr lang="en-US" sz="3000" dirty="0"/>
              <a:t> Bugles Across </a:t>
            </a:r>
          </a:p>
          <a:p>
            <a:pPr marL="0" indent="0">
              <a:buNone/>
            </a:pPr>
            <a:r>
              <a:rPr lang="en-US" sz="3000" dirty="0"/>
              <a:t>     America</a:t>
            </a:r>
          </a:p>
          <a:p>
            <a:pPr>
              <a:buFont typeface="Wingdings" panose="05000000000000000000" pitchFamily="2" charset="2"/>
              <a:buChar char=""/>
            </a:pPr>
            <a:r>
              <a:rPr lang="en-US" sz="3000" dirty="0"/>
              <a:t> VA Adaptive Sports Events</a:t>
            </a:r>
          </a:p>
          <a:p>
            <a:pPr marL="0" indent="0">
              <a:buNone/>
            </a:pPr>
            <a:r>
              <a:rPr lang="en-US" dirty="0"/>
              <a: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70915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Bad News</a:t>
            </a:r>
          </a:p>
        </p:txBody>
      </p:sp>
      <p:sp>
        <p:nvSpPr>
          <p:cNvPr id="3" name="Content Placeholder 2"/>
          <p:cNvSpPr>
            <a:spLocks noGrp="1"/>
          </p:cNvSpPr>
          <p:nvPr>
            <p:ph idx="1"/>
          </p:nvPr>
        </p:nvSpPr>
        <p:spPr>
          <a:xfrm>
            <a:off x="457200" y="1600200"/>
            <a:ext cx="5181600" cy="4800600"/>
          </a:xfrm>
        </p:spPr>
        <p:txBody>
          <a:bodyPr>
            <a:normAutofit fontScale="85000" lnSpcReduction="10000"/>
          </a:bodyPr>
          <a:lstStyle/>
          <a:p>
            <a:r>
              <a:rPr lang="en-US" dirty="0"/>
              <a:t>There are more than 47,000 veterans experiencing homelessness in the United States on any given night. </a:t>
            </a:r>
          </a:p>
          <a:p>
            <a:r>
              <a:rPr lang="en-US" dirty="0"/>
              <a:t>Many veterans are chronically homeless and/or have co-occurring health issues and substance abuse problems. </a:t>
            </a:r>
          </a:p>
          <a:p>
            <a:r>
              <a:rPr lang="en-US" dirty="0"/>
              <a:t>Many veterans who become homeless don’t know they can go to the VA for help. </a:t>
            </a:r>
          </a:p>
        </p:txBody>
      </p:sp>
      <p:sp>
        <p:nvSpPr>
          <p:cNvPr id="5" name="TextBox 4"/>
          <p:cNvSpPr txBox="1"/>
          <p:nvPr/>
        </p:nvSpPr>
        <p:spPr>
          <a:xfrm>
            <a:off x="5718818" y="1828800"/>
            <a:ext cx="2936084" cy="4093428"/>
          </a:xfrm>
          <a:prstGeom prst="rect">
            <a:avLst/>
          </a:prstGeom>
          <a:solidFill>
            <a:srgbClr val="0070C0"/>
          </a:solidFill>
        </p:spPr>
        <p:txBody>
          <a:bodyPr wrap="square" rtlCol="0">
            <a:spAutoFit/>
          </a:bodyPr>
          <a:lstStyle/>
          <a:p>
            <a:pPr algn="ctr"/>
            <a:r>
              <a:rPr lang="en-US" sz="3200" b="1" dirty="0">
                <a:solidFill>
                  <a:schemeClr val="bg1"/>
                </a:solidFill>
              </a:rPr>
              <a:t>Fast Facts</a:t>
            </a:r>
          </a:p>
          <a:p>
            <a:pPr marL="342900" indent="-342900">
              <a:buFont typeface="Arial" panose="020B0604020202020204" pitchFamily="34" charset="0"/>
              <a:buChar char="•"/>
            </a:pPr>
            <a:r>
              <a:rPr lang="en-US" sz="1900" b="1" dirty="0">
                <a:solidFill>
                  <a:schemeClr val="bg1"/>
                </a:solidFill>
              </a:rPr>
              <a:t>As many as 10 percent of homeless adults are veterans.</a:t>
            </a:r>
          </a:p>
          <a:p>
            <a:pPr marL="342900" indent="-342900">
              <a:buFont typeface="Arial" panose="020B0604020202020204" pitchFamily="34" charset="0"/>
              <a:buChar char="•"/>
            </a:pPr>
            <a:r>
              <a:rPr lang="en-US" sz="1900" b="1" dirty="0">
                <a:solidFill>
                  <a:schemeClr val="bg1"/>
                </a:solidFill>
              </a:rPr>
              <a:t>70 percent of veterans served by the VA have dealt with chronic homelessness and unemployment.</a:t>
            </a:r>
          </a:p>
          <a:p>
            <a:pPr marL="342900" indent="-342900">
              <a:buFont typeface="Arial" panose="020B0604020202020204" pitchFamily="34" charset="0"/>
              <a:buChar char="•"/>
            </a:pPr>
            <a:r>
              <a:rPr lang="en-US" sz="1900" b="1" dirty="0">
                <a:solidFill>
                  <a:schemeClr val="bg1"/>
                </a:solidFill>
              </a:rPr>
              <a:t>14 percent of veterans served by the VA have families. </a:t>
            </a:r>
          </a:p>
        </p:txBody>
      </p:sp>
    </p:spTree>
    <p:extLst>
      <p:ext uri="{BB962C8B-B14F-4D97-AF65-F5344CB8AC3E}">
        <p14:creationId xmlns:p14="http://schemas.microsoft.com/office/powerpoint/2010/main" val="3624492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010400" cy="1143000"/>
          </a:xfrm>
        </p:spPr>
        <p:txBody>
          <a:bodyPr>
            <a:noAutofit/>
          </a:bodyPr>
          <a:lstStyle/>
          <a:p>
            <a:r>
              <a:rPr lang="en-US" dirty="0"/>
              <a:t>The Good News</a:t>
            </a:r>
          </a:p>
        </p:txBody>
      </p:sp>
      <p:sp>
        <p:nvSpPr>
          <p:cNvPr id="3" name="Content Placeholder 2"/>
          <p:cNvSpPr>
            <a:spLocks noGrp="1"/>
          </p:cNvSpPr>
          <p:nvPr>
            <p:ph idx="1"/>
          </p:nvPr>
        </p:nvSpPr>
        <p:spPr>
          <a:xfrm>
            <a:off x="457199" y="1524000"/>
            <a:ext cx="5486401" cy="5105400"/>
          </a:xfrm>
        </p:spPr>
        <p:txBody>
          <a:bodyPr>
            <a:noAutofit/>
          </a:bodyPr>
          <a:lstStyle/>
          <a:p>
            <a:r>
              <a:rPr lang="en-US" sz="2800" dirty="0"/>
              <a:t>The VA has made this issue a priority, and provides health care, housing solutions, job training, rent assistance and other supportive services. </a:t>
            </a:r>
          </a:p>
          <a:p>
            <a:r>
              <a:rPr lang="en-US" sz="2800" dirty="0"/>
              <a:t>They’ve recruited community partners, and raised awareness.  </a:t>
            </a:r>
          </a:p>
          <a:p>
            <a:r>
              <a:rPr lang="en-US" sz="2800" dirty="0"/>
              <a:t>Since many of these changes began in 2010, veteran homelessness has dropped 36%. </a:t>
            </a:r>
          </a:p>
        </p:txBody>
      </p:sp>
      <p:pic>
        <p:nvPicPr>
          <p:cNvPr id="5" name="Picture 8" descr="http://cliparts.co/cliparts/kiM/n98/kiMn98zeT.png"/>
          <p:cNvPicPr>
            <a:picLocks noChangeAspect="1" noChangeArrowheads="1"/>
          </p:cNvPicPr>
          <p:nvPr/>
        </p:nvPicPr>
        <p:blipFill rotWithShape="1">
          <a:blip r:embed="rId3">
            <a:extLst>
              <a:ext uri="{28A0092B-C50C-407E-A947-70E740481C1C}">
                <a14:useLocalDpi xmlns:a14="http://schemas.microsoft.com/office/drawing/2010/main" val="0"/>
              </a:ext>
            </a:extLst>
          </a:blip>
          <a:srcRect l="14366" t="9902" r="20034" b="6897"/>
          <a:stretch/>
        </p:blipFill>
        <p:spPr bwMode="auto">
          <a:xfrm>
            <a:off x="5943601" y="2133600"/>
            <a:ext cx="2667586" cy="3383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575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p:spPr>
        <p:txBody>
          <a:bodyPr>
            <a:normAutofit fontScale="90000"/>
          </a:bodyPr>
          <a:lstStyle/>
          <a:p>
            <a:r>
              <a:rPr lang="en-US" sz="2700" dirty="0"/>
              <a:t>       </a:t>
            </a:r>
            <a:r>
              <a:rPr lang="en-US" sz="4000" dirty="0"/>
              <a:t>But, the VA can’t solve </a:t>
            </a:r>
            <a:br>
              <a:rPr lang="en-US" sz="4000" dirty="0"/>
            </a:br>
            <a:r>
              <a:rPr lang="en-US" sz="4000" dirty="0"/>
              <a:t>this problem alone.  </a:t>
            </a:r>
          </a:p>
        </p:txBody>
      </p:sp>
      <p:sp>
        <p:nvSpPr>
          <p:cNvPr id="3" name="Content Placeholder 2"/>
          <p:cNvSpPr>
            <a:spLocks noGrp="1"/>
          </p:cNvSpPr>
          <p:nvPr>
            <p:ph idx="1"/>
          </p:nvPr>
        </p:nvSpPr>
        <p:spPr>
          <a:xfrm>
            <a:off x="533400" y="1427018"/>
            <a:ext cx="8057771" cy="3505200"/>
          </a:xfrm>
        </p:spPr>
        <p:txBody>
          <a:bodyPr>
            <a:normAutofit fontScale="25000" lnSpcReduction="20000"/>
          </a:bodyPr>
          <a:lstStyle/>
          <a:p>
            <a:pPr marL="0" indent="0">
              <a:buNone/>
            </a:pPr>
            <a:endParaRPr lang="en-US" sz="8000" dirty="0"/>
          </a:p>
          <a:p>
            <a:r>
              <a:rPr lang="en-US" sz="12000" dirty="0"/>
              <a:t>That’s where the Elks come in! </a:t>
            </a:r>
          </a:p>
          <a:p>
            <a:r>
              <a:rPr lang="en-US" sz="12000" dirty="0"/>
              <a:t>When the Elks asked the VA how they could do more to serve veterans, the VA asked the Elks to join the fight to end veteran homelessness. </a:t>
            </a:r>
          </a:p>
          <a:p>
            <a:r>
              <a:rPr lang="en-US" sz="12000" dirty="0"/>
              <a:t>In September 2015, the Elks signed a  Memorandum of Agreement with the VA pledging to serve homeless veterans. </a:t>
            </a:r>
          </a:p>
        </p:txBody>
      </p:sp>
      <p:sp>
        <p:nvSpPr>
          <p:cNvPr id="7" name="TextBox 6"/>
          <p:cNvSpPr txBox="1"/>
          <p:nvPr/>
        </p:nvSpPr>
        <p:spPr>
          <a:xfrm>
            <a:off x="533400" y="5105399"/>
            <a:ext cx="8193884" cy="1107996"/>
          </a:xfrm>
          <a:prstGeom prst="rect">
            <a:avLst/>
          </a:prstGeom>
          <a:solidFill>
            <a:srgbClr val="0070C0"/>
          </a:solidFill>
        </p:spPr>
        <p:txBody>
          <a:bodyPr wrap="square" rtlCol="0">
            <a:spAutoFit/>
          </a:bodyPr>
          <a:lstStyle/>
          <a:p>
            <a:pPr algn="ctr"/>
            <a:r>
              <a:rPr lang="en-US" sz="2200" dirty="0">
                <a:solidFill>
                  <a:schemeClr val="bg1"/>
                </a:solidFill>
              </a:rPr>
              <a:t>“Thank you to Elks across this great country for your generosity and loyalty to our nation’s heroes.”</a:t>
            </a:r>
          </a:p>
          <a:p>
            <a:pPr algn="ctr"/>
            <a:r>
              <a:rPr lang="en-US" sz="2200" dirty="0">
                <a:solidFill>
                  <a:schemeClr val="bg1"/>
                </a:solidFill>
              </a:rPr>
              <a:t> -  Veterans Affairs Secretary Robert McDonald</a:t>
            </a:r>
          </a:p>
        </p:txBody>
      </p:sp>
    </p:spTree>
    <p:extLst>
      <p:ext uri="{BB962C8B-B14F-4D97-AF65-F5344CB8AC3E}">
        <p14:creationId xmlns:p14="http://schemas.microsoft.com/office/powerpoint/2010/main" val="923610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sz="4000" dirty="0"/>
              <a:t>       Welcome Home Initiative</a:t>
            </a:r>
          </a:p>
        </p:txBody>
      </p:sp>
      <p:sp>
        <p:nvSpPr>
          <p:cNvPr id="3" name="Content Placeholder 2"/>
          <p:cNvSpPr>
            <a:spLocks noGrp="1"/>
          </p:cNvSpPr>
          <p:nvPr>
            <p:ph idx="1"/>
          </p:nvPr>
        </p:nvSpPr>
        <p:spPr>
          <a:xfrm>
            <a:off x="470338" y="1440946"/>
            <a:ext cx="8203324" cy="1226054"/>
          </a:xfrm>
        </p:spPr>
        <p:txBody>
          <a:bodyPr>
            <a:noAutofit/>
          </a:bodyPr>
          <a:lstStyle/>
          <a:p>
            <a:pPr marL="0" marR="0" indent="0">
              <a:lnSpc>
                <a:spcPct val="107000"/>
              </a:lnSpc>
              <a:spcBef>
                <a:spcPts val="0"/>
              </a:spcBef>
              <a:spcAft>
                <a:spcPts val="800"/>
              </a:spcAft>
              <a:buNone/>
            </a:pPr>
            <a:r>
              <a:rPr lang="en-US" sz="2600" dirty="0"/>
              <a:t>The Elks have pledged $4 million over four years to help end veteran homelessness. The program will have five main components. </a:t>
            </a:r>
          </a:p>
          <a:p>
            <a:pPr marL="0" marR="0" indent="0">
              <a:lnSpc>
                <a:spcPct val="107000"/>
              </a:lnSpc>
              <a:spcBef>
                <a:spcPts val="0"/>
              </a:spcBef>
              <a:spcAft>
                <a:spcPts val="800"/>
              </a:spcAft>
              <a:buNone/>
            </a:pPr>
            <a:endParaRPr lang="en-US" sz="2800" dirty="0"/>
          </a:p>
          <a:p>
            <a:pPr marL="0" marR="0" indent="0">
              <a:lnSpc>
                <a:spcPct val="107000"/>
              </a:lnSpc>
              <a:spcBef>
                <a:spcPts val="0"/>
              </a:spcBef>
              <a:spcAft>
                <a:spcPts val="800"/>
              </a:spcAft>
              <a:buNone/>
            </a:pPr>
            <a:endParaRPr lang="en-US" sz="2800" dirty="0"/>
          </a:p>
        </p:txBody>
      </p:sp>
      <p:sp>
        <p:nvSpPr>
          <p:cNvPr id="5" name="AutoShape 6" descr="data:image/png;base64,iVBORw0KGgoAAAANSUhEUgAAAOEAAADhCAMAAAAJbSJIAAABgFBMVEX////oSDX/tH8AAACPUTZfcZf/t4H/toD/uoPsSTaUVDj/u4RidJvDiV/4+PjwSjfw8PD/AABcbZLvqXfjoHDr6+v1rXrqpXRUZIbjRjTd3d3W1tbk5OTaRDJRYYHPz8/ZmWv/lXN9Ry/GxsaNjY25ubnSlGenp6f/im8dAAALAAC8vLzFPS0oAAD/d2f/onigoaH/rHx1QiwxMTG0f1p6Vj2fcE+yNyl/f3//YV//gWswAACIYERdAAA9SWL/mHRtbm6CKB0/Pz9FMSM0PlRPUFBcQS5rSzUcFA6abE2SkpJVMCAoM0kgJjO7OSlycnFDJhk+AABxIRkgICAaAAAAHiAAAA0WGBn/amKgMiUoDQBAIwQtGABGHQFlNB43PEAbKywZIjNIBQANEw1eGRM7EQxIDAAMGBApJRpZX1+RLSFyGAlSKBQ7LSBdPiczDwoACB0AGyYuOztVMA9PR0N/a15oRSsvKx4bIxhqAACyAACdAACBX0MjGBFkAADOAAAjTzKWAAAUfklEQVR4nO1diVcaWfaOdaUWlioCiKBska1FTYis3SEGQUDQuGGkSeyYRDsdSJtOMr9J98y0M//6775XxaICEqOp0sN3jrZ6NP0+7vbd+1497twZYYQRRhhhhBFGGGGEEUYYYYQRRhhhhBFGGGGE7wNR7QVcM1wNcKm9hmtFEGJBtddwvYC02iu4bsTUXsC1g6QZcS5wq7ONmAaoqL2I64RYrd7yVBOodjx0YmpqQsWlXA+moG1BrIyIA7+ay7kGNBrKF94cwEnZ5EvCLXPa3JT8Xz+sxicNPMsZ9gvqruiakIaSlecYhAGyai/mOhCEuIGhYEMwrfZqrgEuyPAKQWbrVqqcWF7mx/C+ffCqvZprQBRMrGzABARuX0FE1BI0CNk4HNzOVnEOrArB29pJNbaICTnr7SwTCLFGEylbgkq2Oncb2yixlkSGnA81ab4IsVtIEW1oYwyGJJisvCG0n1N7PVcN82aVdBTFMiRJNLKTt014TwOU4iaTKQkQp7KGT8LtqoixfauBJTCUIU7KPmuCW9Ug+sHHtgRbscjJDBtmtZd1hQiA0lJQanbSPGVgq3qLlA1hyLG0L2RthCFmmqThS+Piv7wpiCJDe9LG8zxrO84jWetq0YDJRu11XR2mIcQyJUiUM0U4nmR567tVOyn+U2ov7OrwKmHgWF+5VCqBzcDEIWNHl7VDVO11XR2CJJly6KWGSN5UVGoiE7lNTUYBbJQVZysChMiXHJu5TV56R8xhg0+yKYd1guHQnvbELRtkiA0omhieI1O2DMfaynBwkyp+YHOIZigMsF+2oXgLFU/ycMNaxCgMNZnwVmrwwWdgeRNofOBtjm5uZgOVaDQaDvv9fmwScrA2XDvkSkMZ08zW5nWv8duQw04vkSyXM+XMlw8vns9W01kIxSPDibA5yPB8GdBHNRyHZn8lu5swhUwK4gls/3yhL8MNCTdhEsVpFMWqtuf6xN1aFEOhUCbh82F+DAzzl5Dk+Qw0ADQ72J8LpwPRcDAHmTbBkA9hs4VedBYter3eYDodnfNOnXHHLEwaTAAp91AviAqoAZHQmUwiDy1+IcrPZpucfJ72RgPpxkEtArsvnu9vbe0/j2DUvkq3PdI/UYHjQ3jrlgS3Rmv+VLo2GycOGop3+Pkov0m7CSJrGKE+G/aAqEIJGLvdF/oAAcWSJE29bbqlsbExaR7C6nLpB7RCwtRtP4Wf1Wq326wsj/IMwfDyXiiRaljmX+zJg5mp2qxbIPwIxab2DrtNVwqfYrAHUD4VgIQg4We3t6YVDGc/Ltn49rcs9kxykAahrhBEzGbV5XMG5uj//SOBDkqYXcCPItlqk2SO7L5c5yvgFhSCQkpLuxjh3ItkuwSeSTBWSvA0P2wjTBDiuijaZFEwBcttI0p1rYSiq/LPTNx0jl9XADI9wJtsXQwZ1jpLrZiebXspoaiJwl+hcTeAn52JT/agyHKnv7XJ9eFzsxOJUvNQ/Wzj+mcy1NYvp/h1AtAOZbYHxbNGTQIpGnMwL7QpCttZlfmZG/Al8eUfH0qlUgI/etjPTqYT0NNPz8IgT58+v+0YEbONytMMf6HQ2Ix6p1zmiQCsZk4nmFYCZUORoRjyJdoZ+iHVoejWyra3ea7wJR7y9eLHkNFgrzg8Bzb5iWqbSnc+3QFNNFJBQBkaN4VsNlt3gmmBSw7HML6HDbO4eTjbiUQUb3Nqs0OYoVDYDFTC0QKcxM/xI2sfhiBhaPZmAZad7aIvuP97qDa7bnirx/HeCmYocD6owXZqTGrz23gEDfXLRQfTcGyzXpofQ+L1CPumjoO+h4ImKn4LYSj3VmjDgo3vdvxTcr+Bgra2gqPgs38dP9bOcd0RypePpJZ/prZhU2Nz/SAh2ObHcT05nSaYwX433kXR8GddkiTn2JizPlsLaKJIdGEKkq3441jeMCh9Kuw55iRjNUGy/Yu8CeZTy0cLC4+QuZbyi4wsKAQ53hdPFFcjpn4UOZuPlRv8fILnQy2GnCEUAfjzb2xS4pm8VpRMBy5IMrIBQ6tQBLD57H38FEUqQHESefEZlKutQOSseSiZ8IuHCIaxrWlttF/ZbxGyTRqskOT7BiKbBFN8lR62tEasbd52yE8a2IdP7t374d69Jw8ZwwuNHVXIdWUMLNx9Y5AYGXwGhh7qPvUqWLmHDx7c++n+/fs//XDvwUOtHVVwwSTXzWEQQ2a1yLCmcw3jwwf3frh//+cff/z5/k+E4Zes2qROYRqsXRx8A9tBNoS/zJ4myDEPnvzw0/0fCWSGhhcaGdEocHVPlTCX9E2kFOWzWYgjBvzp5xZB9FLGp7HDe+ausoZJMp/hmQFgz2Yh6qE/Ew/9WSb4kP2isVwqvip3zXd9J52jahfAJluQuChhh2lGzjMmtYcX51AotW3IWbHg+YbqCPkyeSlkgvcpPeT3BC0Y0t55oSh0bJhHhsfsEBQxYEmRefAEg5CQQyA/tKBVK5PgLsxBkp70Qfmc/9d/yIH0IazIFk9Qvj0kDAk5rPSEH9Gn2uqaCMIQAR/PsDaOscL/7j4mx7ZNhsEcUcASE2Kdf/KEsHuAQMHGcSbtidI7Dai7m4dxxgbkqZe7d/9HGEIixAxIqSwT3ydV5SFSfEBsR+QohqZ1S4MuGoB5aUyoLxyvnvB8/j93795dABnJc+Go/IAz2PYhu0eqClJ7ILPDtotJQlpbhZAgKE9wBekt2Dj2r38jQ+qmRavpBK2k7Imy9At7PE6qIW8rQUPEl8bXsTLHs6YEvNJeY4h6ZkdShrd5A2M4bjHM21nWYMqfJJLynmI5UzyBk+Qkz9itSdilPe4mPbJH+POsDVv+rPZSDKKw4FRmY0fodGzyv8gQs+nf5JAhy/OToWQpny8WEwmTz2ZlrKbSnwBvUs5H9KxFFD6YbJM2Xyj5AXIVDdoP4W1vFUnbtIX66/G//yXPX/hQfJKeRzDwdlso/nepVER2R8sptyAIG0BP502EG3vEpRsBrYmYFswtHx0bc84Swc3Zk6WMyc5y5PA2wG/vjv/867dD/Gp7Z7m+4XZivAoC3Rr8rBxAFAnUZTEI6YhzrM2QVn1ykoTFnGk73E5t1FMb82632ylRCJ2NQaT4+EDDvDo4vU2knK9A+8XzkToyEk6ROoOIRo89ncJ09+kQ5x8QtxvISZnQu0dNp9Sfm/yKLD+7AUacg+X6fIdi89Hhn8XSXyc782MX8aP7u1qb+vYAuYok1XFESRibr6ecgjTAN7vw9rPGKU5UIPJ2/gybgZF3xohjjz6rzWEQ/A14P+8c0lp9KLq3P2tq+6wb3gK8d38TPUpRaGps4tTCdA6a7uHdcQCkx1m1yfRCBXbPht9lgepNe/1u9NVCfexq+CGkjYWCxspiGupDFLvhIUi7mrKiNxdxXyU/QjGlJW0Thm13t4NeSbYZW9DOdDQIR90RKIzV30L9m0kK85rZ1J7qNINkYdL8I4jMO/svfVhIO880UhUL0GUvaf79Z29l92qC8kgbGzFR2GgzFKRlyIpdM4xvgjC2oAURbu469yk4j2o0dtBvr8aK26f27YM9s6uYjm1Gr/GVqCzQpUhORApeYeSYJ/wQqS9fQSQi3nyWYzGYRnaNnrfwiAH/1HVOrA5pOy8d7UYiEYDP6WzhGQD5ckxSxjDfQlBwg3LOMotiXKyqUEBcSsjN1+upjVS9iZ/dbqezCcup5vIOopkSvoUm1gzlSdMApp2wCjOcOeVpFqEL+N0sdvnviserh3SjYnv58pJcSj2T/0+iSk9ZpGd7xJu0A2WfPPU12EP0vNb2xqUpgvIEcJ87dyfmotHrfGQvHXGfWzoGD+zmE5lyPDRpZRiDgTfYSrB8SYqC+02DZptCr/01cxZi2c3rDE9/j9InpCAdqMHR0QLA4bt3x2WyhRSCo8tSFB4d9GMo5mLXvm3TQ4FKzQKlLo0555vL9R1I8GS74pS4+yqKTXrWy9yjVFTg+huQxptznYT0nkRO4RFJOZhGpRR9sMIQh8vGorvvBnDsOzw06ypsu6WuPIof0luiJ4NISHC73QI6rY+cBuKLR5c0ImrBPqb6PtI8DW/qG/MtuN0by7sksYuwI+xgqViW6jJDNg7OSxtR3QdIzNEDOI0CEVFemD20WeO/Hbllhoz9spGIyblvtpz2f7dRgHnC5UX9K3Ycp0GO0/BW+FVhyCcv13OQ6tPHHYMFfD3Vu22wkSfnLfk4KAwZpmvX7Wvwa7/DQgF4vrj4vKbaQCcnH9wz5BWGHPPuMm6K0rT3OySIOXipH9cvqncLQSyhXPTUPmd6fAmGgnOhz8UtAVjUjyPUM2KjJB+35NqHgy/BUHL/0efMpR/WKMHxGbVGVv4CJM88QvLVDAWp2e9BEhG2ZILIUJUTG67abv4YVk1dR+85ZvUrM43k3IGlpcOeiTQIM+MthqrM5ApbHLkqDxKcckqB5tKvGaMKkrv56JNHt1TtOYSJ7evbDNWYV4mvyPUPnNVKY5AP0ecMrF9TDyU3KqIlo9HTm+GUkmZUY3gn1jm3zmJJJN+hbDvfTPYz4FhqF546jDqdZ6Xn1LTSdlJkqEr3nwblJhaWNxXhhNb+zPZwBAXJWYdCDCxI0GJZz579t8lhqdiqkkhn9DPqqFYRSnae5Tlb/ANmQxtxUsPxUM2FIMw3Z5/57wReI0Gdx7h+thyGYzGz2CoVEVhUieGdadiPmzL7ANlpUMQNNIc4TyOk3sCzCkZWbImY0GF8fYZhFlbWc1FYWyQEFyEGu2rd9O1Kf3rVCATN2GTIzz/x3Yds+rinUJ+FrDzbPlQY7p3aKhUL4DAal0gHsz8+rl8Dc1j9q06CylscmGDAHJz0zhh9e69a72MhggedVGcxnuodpg7BY3Q4dDVImFCV6rdqqlA6g8oH+crxzHYfJxXQdm53/TG8CncUph8chKFH1y2so7Bi0SFBNGJoEhbH9c+z35/PeRwoYVjsqdkESXLPN7fJjsCpZjYIFsrQ0XHC6QIa0EJNq9srJSIk0WjiJCO59JjW+3MMBULv/QLAQdR19rxs+KORUvG0GIpZWMf6IRMkkYglf0YTDym45DDEDp8MGNvzfzK+mq/vLEAhHeylSWSGFseSolj88Br5OajrEhDhjYlGCzvhQaDX4ttgLgcpp9ONmN9o1puPH+3tDXj7v/AeTTSOFbr5hI3KilFn8VhkekbHOi2Iq5p414sgeRSNsz/fJFILyI2BsLe392ndg8tFX6v0WaMchyhpYNNszsIScVCFH/VRqktVvkdRbC3VwLD2D1Rdmqf8U9Pw1KLDjGhELzRalj5WCz0fOPDKuVT3FCBWwwyjM54iuEULvrrveZFTsrwf7AZfdxvrx54BuckLxur9mjw0cs6SZloPLY7ayhLsIUFLKwKNaFYMQj3V3GoyFNudN5TLZw7ihWPYF2FUOSyUI11z5HSxwL+nmmYJzfe0hh7aJuiALCi94aJ6iQbT30S78w7GsufGDEF47SB2scgrJ20gmjK32TU2LKyTZLqEIs2DNre0DVgNikrnpF9TL9HUkN1guWjeJO2trpukzoEsC22rBF7TTIO+alzxtHx0iTz7VflDNqH+d9UO3EwQDw1c8AIH4SPlqMMi17KQ0bMOrZMjfpJMUXlbLDqlzhsdr8l4X4RFufXVP1fvgmh6aKJBTg8NgGsTYJ2m1E6hQxYfQc5RNNVYHA4PxiCyRJrrcmkJgNLc61V8M91pqqamLsx0/ix89OgIR0pC5oh2JP3hncY67fF18iejZy8me3CtNUbUq5lKvYXccElgIgp7S2jIrmxJvdFP3FjXBkm3aflfnG5PaPTqPvw89AxzolKowvqSx2KxdDiuA4nmJWMrPpcg1hpVeFtOqjbDr8JUOgZPjUQFtHyV5KoGUAfG/NO9hRYAfZuhNm+G7oMCTTs6h5xzLGTx5sOPSNmxckqfm2tr+htowzvE+Z6uwFM0mkVWniTXiIEYRGKNcHdIz7Wd9KYxdKENsew5PB6qzBSZJ7omzmSs9GwXQy3cDzksXFVYgnXZguij/U85FVq1grQWN8iGU9U91J/rOirSLAPaPjO0w1Ctcf6lUEBtTQo7qReYObP9f9Pb2a/Qv9TEKHEY+HN0i0KWp8aVgdfQhCOdMHx+U97WMgorVH63+veBUqzSYahyhz80opGPdBNNJmh5XR0cW9GOonmprcvb+gBbKA/R155W/37RpXrhThyqf6mS+cKt2ekctR8WQcpPt1S7cHY23W4O11R/6Dt80WsspmVpbZEbYMyhjYvluqj0TvpF1cfdfmUF3taM5szY3hwgJRCZeagSNepWhutnK3RQikGoXvcrQ5R1VwWqVHdMhVFZV7veAd4FtAS2MgxpH4Yr32IBc83MbFX1tmKaJrqArBznAOD52uLLP5T8LiJfeQ6lDE116xAdemwWPai+0sCWk0icyC/PM12wPzOuJ5iBBprUXKW7SO3pDBqw+lUKUwubFTJycq5xwUxbS/4ChaAX5AlMq6VfgYB21vxVEJWSLNY6/YB+cZ/szSwZHS0DOvYaN0dAn4G5JTq85CBomyMmeiXNyCn0Zmiv3miX5CisjXcB4nGglQIjsKCFPc4rQBi2TjG0F/c8RqPjY/UmdemDMV3tpBsUXASfnkL4hmaY3kjLwagfXyQf+Glx69wUQvSGw+E5tfXmpeHHYNSP/w7tOYR+PALZljbxBgrt5zUG73doGFj5f4XNcBY6iXVtFhrBKX80fQCwu/VycYZgTatvc3gxojmqTA9+75TH8Rk0Ksz+sbZIZI/yw5kDtVf6jXB1l8dxuRnq+gEK69qNDUUFc50jzL2gX6ve1EBsI9ilVHswVL33uwIMoKgf/yV3052UIIqOqj9PUk+qpKZuF7o80gC/vJzpYkn6x/GXysOLtwJiOJurRZAlGQ/OzCy+/P1XqOWit0SIt2D2Vhq5WA0gVogdZMPTNz6F9oZoJpuEWr5xdoQRRhhhhBFGGGGEEUYYYYQRRhhBVfw/xCLROPxbF34AAAAASUVORK5CYII="/>
          <p:cNvSpPr>
            <a:spLocks noChangeAspect="1" noChangeArrowheads="1"/>
          </p:cNvSpPr>
          <p:nvPr/>
        </p:nvSpPr>
        <p:spPr bwMode="auto">
          <a:xfrm>
            <a:off x="155575" y="-2286000"/>
            <a:ext cx="4762500" cy="476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p:cNvSpPr txBox="1"/>
          <p:nvPr/>
        </p:nvSpPr>
        <p:spPr>
          <a:xfrm>
            <a:off x="553365" y="2448075"/>
            <a:ext cx="3810000" cy="4409925"/>
          </a:xfrm>
          <a:prstGeom prst="rect">
            <a:avLst/>
          </a:prstGeom>
          <a:noFill/>
        </p:spPr>
        <p:txBody>
          <a:bodyPr wrap="square" rtlCol="0">
            <a:spAutoFit/>
          </a:bodyPr>
          <a:lstStyle/>
          <a:p>
            <a:pPr lvl="0">
              <a:lnSpc>
                <a:spcPct val="107000"/>
              </a:lnSpc>
              <a:spcAft>
                <a:spcPts val="800"/>
              </a:spcAft>
            </a:pPr>
            <a:endParaRPr lang="en-US" sz="2600" dirty="0">
              <a:solidFill>
                <a:srgbClr val="262261"/>
              </a:solidFill>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en-US" sz="2600" dirty="0">
                <a:solidFill>
                  <a:srgbClr val="262261"/>
                </a:solidFill>
                <a:ea typeface="Calibri" panose="020F0502020204030204" pitchFamily="34" charset="0"/>
                <a:cs typeface="Times New Roman" panose="02020603050405020304" pitchFamily="18" charset="0"/>
              </a:rPr>
              <a:t>Awareness Campaign</a:t>
            </a:r>
          </a:p>
          <a:p>
            <a:pPr marL="342900" lvl="0" indent="-342900">
              <a:lnSpc>
                <a:spcPct val="107000"/>
              </a:lnSpc>
              <a:spcAft>
                <a:spcPts val="800"/>
              </a:spcAft>
              <a:buFont typeface="Arial" panose="020B0604020202020204" pitchFamily="34" charset="0"/>
              <a:buChar char="•"/>
            </a:pPr>
            <a:r>
              <a:rPr lang="en-US" sz="2600" dirty="0">
                <a:solidFill>
                  <a:srgbClr val="262261"/>
                </a:solidFill>
                <a:ea typeface="Calibri" panose="020F0502020204030204" pitchFamily="34" charset="0"/>
                <a:cs typeface="Times New Roman" panose="02020603050405020304" pitchFamily="18" charset="0"/>
              </a:rPr>
              <a:t>Elks Housing Navigators</a:t>
            </a:r>
          </a:p>
          <a:p>
            <a:pPr marL="342900" lvl="0" indent="-342900">
              <a:lnSpc>
                <a:spcPct val="107000"/>
              </a:lnSpc>
              <a:spcAft>
                <a:spcPts val="800"/>
              </a:spcAft>
              <a:buFont typeface="Arial" panose="020B0604020202020204" pitchFamily="34" charset="0"/>
              <a:buChar char="•"/>
            </a:pPr>
            <a:r>
              <a:rPr lang="en-US" sz="2600" dirty="0">
                <a:solidFill>
                  <a:srgbClr val="262261"/>
                </a:solidFill>
                <a:ea typeface="Calibri" panose="020F0502020204030204" pitchFamily="34" charset="0"/>
                <a:cs typeface="Times New Roman" panose="02020603050405020304" pitchFamily="18" charset="0"/>
              </a:rPr>
              <a:t>Welcome Home Kits</a:t>
            </a:r>
          </a:p>
          <a:p>
            <a:pPr marL="342900" lvl="0" indent="-342900">
              <a:lnSpc>
                <a:spcPct val="107000"/>
              </a:lnSpc>
              <a:spcAft>
                <a:spcPts val="800"/>
              </a:spcAft>
              <a:buFont typeface="Arial" panose="020B0604020202020204" pitchFamily="34" charset="0"/>
              <a:buChar char="•"/>
            </a:pPr>
            <a:r>
              <a:rPr lang="en-US" sz="2600" dirty="0">
                <a:solidFill>
                  <a:srgbClr val="262261"/>
                </a:solidFill>
                <a:ea typeface="Calibri" panose="020F0502020204030204" pitchFamily="34" charset="0"/>
                <a:cs typeface="Times New Roman" panose="02020603050405020304" pitchFamily="18" charset="0"/>
              </a:rPr>
              <a:t>Elks Emergency Assistance Program </a:t>
            </a:r>
          </a:p>
          <a:p>
            <a:pPr marL="342900" lvl="0" indent="-342900">
              <a:lnSpc>
                <a:spcPct val="107000"/>
              </a:lnSpc>
              <a:spcAft>
                <a:spcPts val="800"/>
              </a:spcAft>
              <a:buFont typeface="Arial" panose="020B0604020202020204" pitchFamily="34" charset="0"/>
              <a:buChar char="•"/>
            </a:pPr>
            <a:r>
              <a:rPr lang="en-US" sz="2600" dirty="0">
                <a:solidFill>
                  <a:srgbClr val="262261"/>
                </a:solidFill>
                <a:ea typeface="Calibri" panose="020F0502020204030204" pitchFamily="34" charset="0"/>
                <a:cs typeface="Times New Roman" panose="02020603050405020304" pitchFamily="18" charset="0"/>
              </a:rPr>
              <a:t>Adopt-a-Veteran </a:t>
            </a:r>
          </a:p>
          <a:p>
            <a:endParaRPr lang="en-US" dirty="0"/>
          </a:p>
        </p:txBody>
      </p:sp>
      <p:pic>
        <p:nvPicPr>
          <p:cNvPr id="7" name="Picture 2" descr="C:\Users\Mary\Documents\Elks Poster Files Mary\IMG_1792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709160" y="2948940"/>
            <a:ext cx="3779520" cy="283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3271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Start	</a:t>
            </a:r>
          </a:p>
        </p:txBody>
      </p:sp>
      <p:sp>
        <p:nvSpPr>
          <p:cNvPr id="3" name="Content Placeholder 2"/>
          <p:cNvSpPr>
            <a:spLocks noGrp="1"/>
          </p:cNvSpPr>
          <p:nvPr>
            <p:ph idx="1"/>
          </p:nvPr>
        </p:nvSpPr>
        <p:spPr/>
        <p:txBody>
          <a:bodyPr>
            <a:normAutofit fontScale="85000" lnSpcReduction="20000"/>
          </a:bodyPr>
          <a:lstStyle/>
          <a:p>
            <a:r>
              <a:rPr lang="en-US" dirty="0"/>
              <a:t>The VA: every VA Medical Center has at least one person on staff whose job is to focus on homeless veterans </a:t>
            </a:r>
          </a:p>
          <a:p>
            <a:r>
              <a:rPr lang="en-US" dirty="0"/>
              <a:t>Nonprofits: groups like Volunteers of America and the Salvation Army have veterans outreach programs.</a:t>
            </a:r>
          </a:p>
          <a:p>
            <a:r>
              <a:rPr lang="en-US" dirty="0"/>
              <a:t>Veterans Organizations: independent groups, vets rehabilitation and/or transitional centers. </a:t>
            </a:r>
          </a:p>
          <a:p>
            <a:r>
              <a:rPr lang="en-US" dirty="0"/>
              <a:t>Cities and counties: many municipalities have Veterans Affairs departments. </a:t>
            </a:r>
          </a:p>
          <a:p>
            <a:pPr marL="0" indent="0">
              <a:buNone/>
            </a:pPr>
            <a:r>
              <a:rPr lang="en-US" dirty="0"/>
              <a:t>Or, contact the ENVSC office and we’ll put you in touch with someone in your area! </a:t>
            </a:r>
          </a:p>
        </p:txBody>
      </p:sp>
    </p:spTree>
    <p:extLst>
      <p:ext uri="{BB962C8B-B14F-4D97-AF65-F5344CB8AC3E}">
        <p14:creationId xmlns:p14="http://schemas.microsoft.com/office/powerpoint/2010/main" val="2248061403"/>
      </p:ext>
    </p:extLst>
  </p:cSld>
  <p:clrMapOvr>
    <a:masterClrMapping/>
  </p:clrMapOvr>
</p:sld>
</file>

<file path=ppt/theme/theme1.xml><?xml version="1.0" encoding="utf-8"?>
<a:theme xmlns:a="http://schemas.openxmlformats.org/drawingml/2006/main" name="ENVSC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ENVSC Template</Template>
  <TotalTime>2380</TotalTime>
  <Words>1550</Words>
  <Application>Microsoft Office PowerPoint</Application>
  <PresentationFormat>On-screen Show (4:3)</PresentationFormat>
  <Paragraphs>151</Paragraphs>
  <Slides>19</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Black</vt:lpstr>
      <vt:lpstr>Calibri</vt:lpstr>
      <vt:lpstr>Times New Roman</vt:lpstr>
      <vt:lpstr>Wingdings</vt:lpstr>
      <vt:lpstr>ENVSC Template</vt:lpstr>
      <vt:lpstr>PowerPoint Presentation</vt:lpstr>
      <vt:lpstr>Elks National Veterans Service Commission</vt:lpstr>
      <vt:lpstr>Our Mission </vt:lpstr>
      <vt:lpstr>ENVSC Programs  </vt:lpstr>
      <vt:lpstr>The Bad News</vt:lpstr>
      <vt:lpstr>The Good News</vt:lpstr>
      <vt:lpstr>       But, the VA can’t solve  this problem alone.  </vt:lpstr>
      <vt:lpstr>       Welcome Home Initiative</vt:lpstr>
      <vt:lpstr>Where to Start </vt:lpstr>
      <vt:lpstr>Awareness Campaign</vt:lpstr>
      <vt:lpstr>Elks Housing Navigators</vt:lpstr>
      <vt:lpstr>       Welcome Home Kits</vt:lpstr>
      <vt:lpstr>Adopt-a-Vet</vt:lpstr>
      <vt:lpstr>      Increased Focus on 8 Cities</vt:lpstr>
      <vt:lpstr>Elks Emergency  Assistance Program </vt:lpstr>
      <vt:lpstr>    Extra Grant Funding</vt:lpstr>
      <vt:lpstr>Progress So Far</vt:lpstr>
      <vt:lpstr>Stay in Touch! </vt:lpstr>
      <vt:lpstr>The End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Morgan</dc:creator>
  <cp:lastModifiedBy>Mary Morgan</cp:lastModifiedBy>
  <cp:revision>107</cp:revision>
  <cp:lastPrinted>2016-01-20T18:02:06Z</cp:lastPrinted>
  <dcterms:created xsi:type="dcterms:W3CDTF">2015-08-12T21:25:30Z</dcterms:created>
  <dcterms:modified xsi:type="dcterms:W3CDTF">2016-07-07T20:26:28Z</dcterms:modified>
</cp:coreProperties>
</file>