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6" r:id="rId3"/>
    <p:sldId id="257" r:id="rId4"/>
    <p:sldId id="262" r:id="rId5"/>
    <p:sldId id="286" r:id="rId6"/>
    <p:sldId id="287" r:id="rId7"/>
    <p:sldId id="281" r:id="rId8"/>
    <p:sldId id="276" r:id="rId9"/>
    <p:sldId id="284" r:id="rId10"/>
    <p:sldId id="291" r:id="rId11"/>
    <p:sldId id="295" r:id="rId12"/>
    <p:sldId id="297" r:id="rId13"/>
    <p:sldId id="293" r:id="rId14"/>
    <p:sldId id="296" r:id="rId15"/>
    <p:sldId id="300" r:id="rId16"/>
    <p:sldId id="294" r:id="rId17"/>
    <p:sldId id="301" r:id="rId18"/>
    <p:sldId id="302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EB02ED-2EF7-4691-9B36-D99C23F0CA1B}">
          <p14:sldIdLst>
            <p14:sldId id="267"/>
            <p14:sldId id="256"/>
            <p14:sldId id="257"/>
            <p14:sldId id="262"/>
            <p14:sldId id="286"/>
            <p14:sldId id="287"/>
            <p14:sldId id="281"/>
            <p14:sldId id="276"/>
            <p14:sldId id="284"/>
            <p14:sldId id="291"/>
            <p14:sldId id="295"/>
            <p14:sldId id="297"/>
            <p14:sldId id="293"/>
            <p14:sldId id="296"/>
            <p14:sldId id="300"/>
            <p14:sldId id="294"/>
            <p14:sldId id="301"/>
            <p14:sldId id="302"/>
            <p14:sldId id="269"/>
          </p14:sldIdLst>
        </p14:section>
        <p14:section name="Untitled Section" id="{3A3EB3DF-8A99-45C8-9EA0-25E36D7E38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1"/>
    <a:srgbClr val="B0D6D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78744" autoAdjust="0"/>
  </p:normalViewPr>
  <p:slideViewPr>
    <p:cSldViewPr>
      <p:cViewPr varScale="1">
        <p:scale>
          <a:sx n="90" d="100"/>
          <a:sy n="90" d="100"/>
        </p:scale>
        <p:origin x="23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61B9-EF8C-402D-AFBF-787F1E062D16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94573-0576-4E95-A251-61CB08BD5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2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A6170-2D48-42E2-A88C-F7AFFA6635E7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187CA-56DB-4B4A-B7BF-74FC01435C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1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know if you</a:t>
            </a:r>
            <a:r>
              <a:rPr lang="en-US" baseline="0" dirty="0"/>
              <a:t> saw the video at opening sessions yesterday, but we’ve been able to help nearly 400 veterans through this program already, and the stories are  heartwarming. All handled by Elks offices!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2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3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5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8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Today, we’ll be focusing mostly on the newest program, the Welcome Home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3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military is 15% female, and this group is only growing.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we’ve learned this year is that it’s pretty easy to fall into homelessness. Things</a:t>
            </a:r>
            <a:r>
              <a:rPr lang="en-US" baseline="0" dirty="0"/>
              <a:t> like health problems or a car breakdown can cause someone to lose their job, and pretty soon they can’t pay their rent or their mortgage. </a:t>
            </a:r>
            <a:endParaRPr lang="en-US" dirty="0"/>
          </a:p>
          <a:p>
            <a:r>
              <a:rPr lang="en-US" dirty="0"/>
              <a:t>Chronicall</a:t>
            </a:r>
            <a:r>
              <a:rPr lang="en-US" baseline="0" dirty="0"/>
              <a:t>y homeless means without a home for more than a year, or experienced homelessness 4 times or more during the last 3 years.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1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9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0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87CA-56DB-4B4A-B7BF-74FC01435C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2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685800"/>
            <a:ext cx="8534400" cy="1470025"/>
          </a:xfrm>
        </p:spPr>
        <p:txBody>
          <a:bodyPr>
            <a:normAutofit/>
          </a:bodyPr>
          <a:lstStyle>
            <a:lvl1pPr>
              <a:defRPr sz="4000" cap="small" baseline="0">
                <a:solidFill>
                  <a:srgbClr val="262261"/>
                </a:solidFill>
              </a:defRPr>
            </a:lvl1pPr>
          </a:lstStyle>
          <a:p>
            <a:r>
              <a:rPr lang="en-US" dirty="0"/>
              <a:t>Elks National Veterans Service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209800"/>
            <a:ext cx="548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Serving our nation’s veterans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08" y="4038600"/>
            <a:ext cx="280803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   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2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6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3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25F09-5CC1-4D43-A175-737236DC62DD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C38E-D77F-46DB-956F-37F7CA759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0D6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    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3246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small" baseline="0">
                <a:solidFill>
                  <a:srgbClr val="ED1C24"/>
                </a:solidFill>
              </a:defRPr>
            </a:lvl1pPr>
          </a:lstStyle>
          <a:p>
            <a:r>
              <a:rPr lang="en-US" dirty="0"/>
              <a:t>Serving Our Nation’s Veterans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1C24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161945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46850"/>
            <a:ext cx="479463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1417062"/>
            <a:ext cx="8229600" cy="0"/>
          </a:xfrm>
          <a:prstGeom prst="line">
            <a:avLst/>
          </a:prstGeom>
          <a:ln w="22225">
            <a:solidFill>
              <a:srgbClr val="262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2622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2622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2622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2622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2622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tsFr9Jin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I-uxJpCXT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s.org/vets/welcomehome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6" b="20833"/>
          <a:stretch/>
        </p:blipFill>
        <p:spPr>
          <a:xfrm>
            <a:off x="0" y="0"/>
            <a:ext cx="4526491" cy="2895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11944" b="10768"/>
          <a:stretch/>
        </p:blipFill>
        <p:spPr>
          <a:xfrm>
            <a:off x="4922799" y="-7951"/>
            <a:ext cx="4221201" cy="3566160"/>
          </a:xfrm>
        </p:spPr>
      </p:pic>
      <p:sp>
        <p:nvSpPr>
          <p:cNvPr id="2" name="Rectangle 1"/>
          <p:cNvSpPr/>
          <p:nvPr/>
        </p:nvSpPr>
        <p:spPr>
          <a:xfrm>
            <a:off x="6626" y="5925710"/>
            <a:ext cx="9144000" cy="914400"/>
          </a:xfrm>
          <a:prstGeom prst="rect">
            <a:avLst/>
          </a:prstGeom>
          <a:solidFill>
            <a:srgbClr val="B0D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262261"/>
                </a:solidFill>
              </a:rPr>
              <a:t>Serving our Nation’s Veterans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1111" r="27725"/>
          <a:stretch/>
        </p:blipFill>
        <p:spPr>
          <a:xfrm>
            <a:off x="3354890" y="-7951"/>
            <a:ext cx="2047403" cy="2834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-7778" r="7500" b="7778"/>
          <a:stretch/>
        </p:blipFill>
        <p:spPr>
          <a:xfrm>
            <a:off x="0" y="2542430"/>
            <a:ext cx="3834384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/>
          <a:stretch/>
        </p:blipFill>
        <p:spPr>
          <a:xfrm>
            <a:off x="3353222" y="2198535"/>
            <a:ext cx="2734654" cy="1612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4" y="3548270"/>
            <a:ext cx="551310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     Part 1: Welcome Home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953000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formerly homeless veterans move into their homes with nothing. Elks can help by building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Home Kits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things like sheets, towels, dishes and cleaning supplies. Items can be new or used, donated or purchased.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a supply drive in the community to collect common items.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local veterans homes/centers, or contact the ENVSC to be put in touch with veterans in need of kits at your local VA.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your receipts and the ENVSC will reimburse your Lodge up to $200 for each Welcome Home Kit you donate.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23333"/>
          <a:stretch/>
        </p:blipFill>
        <p:spPr>
          <a:xfrm>
            <a:off x="6096000" y="2286000"/>
            <a:ext cx="271576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^0 3">
            <a:hlinkClick r:id="" action="ppaction://media"/>
            <a:extLst>
              <a:ext uri="{FF2B5EF4-FFF2-40B4-BE49-F238E27FC236}">
                <a16:creationId xmlns:a16="http://schemas.microsoft.com/office/drawing/2014/main" id="{06AD6D93-A600-4270-A49C-0CDD94C9B2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557755"/>
            <a:ext cx="7010400" cy="525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3B4C9-DE87-43C3-9896-D4AA9EA63CE1}"/>
              </a:ext>
            </a:extLst>
          </p:cNvPr>
          <p:cNvSpPr txBox="1"/>
          <p:nvPr/>
        </p:nvSpPr>
        <p:spPr>
          <a:xfrm>
            <a:off x="228600" y="21265"/>
            <a:ext cx="8698525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Check out this video featuring Cocoa Beach Lodge’s outreach program.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“Elks Welcome Home Kits: I couldn’t be prouder to be a part of it.”  </a:t>
            </a:r>
          </a:p>
        </p:txBody>
      </p:sp>
    </p:spTree>
    <p:extLst>
      <p:ext uri="{BB962C8B-B14F-4D97-AF65-F5344CB8AC3E}">
        <p14:creationId xmlns:p14="http://schemas.microsoft.com/office/powerpoint/2010/main" val="151015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45AC-D31E-413B-9C24-DDDF658E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Welcome Home: 2 Years 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F121B-A108-4DA1-8810-0EF48B4B9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" y="1417638"/>
            <a:ext cx="7850649" cy="5440362"/>
          </a:xfrm>
        </p:spPr>
      </p:pic>
    </p:spTree>
    <p:extLst>
      <p:ext uri="{BB962C8B-B14F-4D97-AF65-F5344CB8AC3E}">
        <p14:creationId xmlns:p14="http://schemas.microsoft.com/office/powerpoint/2010/main" val="177777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2: Elks Emergency </a:t>
            </a:r>
            <a:br>
              <a:rPr lang="en-US" dirty="0"/>
            </a:br>
            <a:r>
              <a:rPr lang="en-US" dirty="0"/>
              <a:t>Assistance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940" y="1626781"/>
            <a:ext cx="5334000" cy="5105400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Veterans registered with and receiving services from the Department of Veterans Affairs in these 8 areas can apply for one-time monetary assistance to prevent homelessness or secure a home.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Uses include rent and security deposits, mortgage and utilities.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Forms must be signed by the veteran and by a VA employee.</a:t>
            </a:r>
            <a:r>
              <a:rPr lang="en-US" dirty="0"/>
              <a:t>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Intended to help with prevention of homelessness, and to help veterans exit homelessness.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Run out of the Chicago ENVSC-office.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3750" r="39167"/>
          <a:stretch/>
        </p:blipFill>
        <p:spPr>
          <a:xfrm>
            <a:off x="538042" y="1626781"/>
            <a:ext cx="2814758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E4520-F341-48E4-8ED3-C42CD1D563AE}"/>
              </a:ext>
            </a:extLst>
          </p:cNvPr>
          <p:cNvSpPr txBox="1"/>
          <p:nvPr/>
        </p:nvSpPr>
        <p:spPr>
          <a:xfrm>
            <a:off x="356740" y="4945202"/>
            <a:ext cx="3124200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This program is only available in the following  cities: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Chicago	            New York Seattle 	            Miami-Dade	  San Francisco    San Diego	 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Los Angeles / Loma Linda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222753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^0 4">
            <a:hlinkClick r:id="" action="ppaction://media"/>
            <a:extLst>
              <a:ext uri="{FF2B5EF4-FFF2-40B4-BE49-F238E27FC236}">
                <a16:creationId xmlns:a16="http://schemas.microsoft.com/office/drawing/2014/main" id="{1A1E75BC-E74B-4899-9345-4C008813E1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215" y="1684793"/>
            <a:ext cx="6786230" cy="50896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52E99A-3FFA-4153-A6EB-1A089EE66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530" y="153651"/>
            <a:ext cx="8229600" cy="150810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Watch this video of VA Social Workers raving about the Elks.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Check out the background to catch a glimpse of Elks Scholars helping out at the Chicago Winter Stand down!</a:t>
            </a:r>
          </a:p>
        </p:txBody>
      </p:sp>
    </p:spTree>
    <p:extLst>
      <p:ext uri="{BB962C8B-B14F-4D97-AF65-F5344CB8AC3E}">
        <p14:creationId xmlns:p14="http://schemas.microsoft.com/office/powerpoint/2010/main" val="27105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45AC-D31E-413B-9C24-DDDF658E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Welcome Home: 2 Years 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F121B-A108-4DA1-8810-0EF48B4B9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8348"/>
            <a:ext cx="5164569" cy="539496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911143-D05B-4D31-BBBA-E37D1AA5F4C6}"/>
              </a:ext>
            </a:extLst>
          </p:cNvPr>
          <p:cNvSpPr txBox="1">
            <a:spLocks/>
          </p:cNvSpPr>
          <p:nvPr/>
        </p:nvSpPr>
        <p:spPr>
          <a:xfrm>
            <a:off x="5334000" y="1448348"/>
            <a:ext cx="3581400" cy="535531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chemeClr val="bg1"/>
                </a:solidFill>
              </a:rPr>
              <a:t> "I am the homeless Vietnam veteran that you gave tremendous assistance. I just wanted to say that I'm extremely thankful for desperately needed aid. I am pleased to inform you that I have signed a lease on an apartment, and I am no longer homeless! Thank you for the Elk's great Veterans Service Commission.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Sincerely thankful, a Proud Vietnam combat Veteran"</a:t>
            </a:r>
          </a:p>
        </p:txBody>
      </p:sp>
    </p:spTree>
    <p:extLst>
      <p:ext uri="{BB962C8B-B14F-4D97-AF65-F5344CB8AC3E}">
        <p14:creationId xmlns:p14="http://schemas.microsoft.com/office/powerpoint/2010/main" val="138556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        </a:t>
            </a:r>
            <a:r>
              <a:rPr lang="en-US" sz="4200" dirty="0"/>
              <a:t>Part 3: Extra Focus on  </a:t>
            </a:r>
            <a:br>
              <a:rPr lang="en-US" sz="4200" dirty="0"/>
            </a:br>
            <a:r>
              <a:rPr lang="en-US" sz="4200" dirty="0"/>
              <a:t>         Areas of Greatest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Select Lodges are eligible for Welcome Home grants to serve veterans experiencing homelessness. </a:t>
            </a:r>
          </a:p>
          <a:p>
            <a:r>
              <a:rPr lang="en-US" dirty="0"/>
              <a:t>Applications for these grants available online July 1 to May 31. </a:t>
            </a:r>
          </a:p>
          <a:p>
            <a:r>
              <a:rPr lang="en-US" dirty="0"/>
              <a:t>These 8 urban areas were chosen by the VA because they have the highest number of homeless veterans. </a:t>
            </a:r>
          </a:p>
          <a:p>
            <a:r>
              <a:rPr lang="en-US" dirty="0"/>
              <a:t>Lodges outside these areas are encouraged to use other Lodge Grants to serve homeless veterans.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722438"/>
            <a:ext cx="29083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8229600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program is only available in the following cities: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Chicago	            	New York	Washington, D.C.    		Seattle 		Miami-Dade	San Francisco</a:t>
            </a:r>
          </a:p>
          <a:p>
            <a:r>
              <a:rPr lang="en-US" b="1" dirty="0">
                <a:solidFill>
                  <a:schemeClr val="bg1"/>
                </a:solidFill>
              </a:rPr>
              <a:t>	San Diego	Los Angeles/Loma Linda</a:t>
            </a:r>
          </a:p>
        </p:txBody>
      </p:sp>
    </p:spTree>
    <p:extLst>
      <p:ext uri="{BB962C8B-B14F-4D97-AF65-F5344CB8AC3E}">
        <p14:creationId xmlns:p14="http://schemas.microsoft.com/office/powerpoint/2010/main" val="138990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45AC-D31E-413B-9C24-DDDF658E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Welcome Home: 2 Years 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F121B-A108-4DA1-8810-0EF48B4B9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2371"/>
            <a:ext cx="7924800" cy="5322189"/>
          </a:xfrm>
        </p:spPr>
      </p:pic>
    </p:spTree>
    <p:extLst>
      <p:ext uri="{BB962C8B-B14F-4D97-AF65-F5344CB8AC3E}">
        <p14:creationId xmlns:p14="http://schemas.microsoft.com/office/powerpoint/2010/main" val="270551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Volunteer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227"/>
            <a:ext cx="8229600" cy="3480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Volunteers are our greatest asset! Our goal is to provide Elks with the information, tools and resources they need to stay engaged and take action. </a:t>
            </a:r>
          </a:p>
          <a:p>
            <a:r>
              <a:rPr lang="en-US" sz="2000" dirty="0"/>
              <a:t>Visit </a:t>
            </a:r>
            <a:r>
              <a:rPr lang="en-US" sz="2000" i="1" dirty="0"/>
              <a:t>www.elks.org/vets </a:t>
            </a:r>
            <a:r>
              <a:rPr lang="en-US" sz="2000" dirty="0"/>
              <a:t>for the latest on all our programs. </a:t>
            </a:r>
          </a:p>
          <a:p>
            <a:r>
              <a:rPr lang="en-US" sz="2000" dirty="0"/>
              <a:t>While there, sign up to get our monthly e-newsletter. (Lodge Veterans Chairs and VAVS Reps and Deps already receive this.)  </a:t>
            </a:r>
          </a:p>
          <a:p>
            <a:r>
              <a:rPr lang="en-US" sz="2000" dirty="0"/>
              <a:t>The webpage </a:t>
            </a:r>
            <a:r>
              <a:rPr lang="en-US" sz="2000" dirty="0">
                <a:hlinkClick r:id="rId3"/>
              </a:rPr>
              <a:t>www.elks.org/vets/welcomehome.cfm</a:t>
            </a:r>
            <a:r>
              <a:rPr lang="en-US" sz="2000" dirty="0"/>
              <a:t> has all the information you need to get started with this program.  </a:t>
            </a:r>
          </a:p>
          <a:p>
            <a:r>
              <a:rPr lang="en-US" sz="2000" dirty="0"/>
              <a:t>Contact us with any questions, concerns or ideas anytime! You can email us at </a:t>
            </a:r>
            <a:r>
              <a:rPr lang="en-US" sz="2000" i="1" dirty="0"/>
              <a:t>Vets@elks.org </a:t>
            </a:r>
            <a:r>
              <a:rPr lang="en-US" sz="2000" dirty="0"/>
              <a:t>or call us at 773-755-4736.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0D35-F1D5-4AB2-A88D-FABD72061CED}"/>
              </a:ext>
            </a:extLst>
          </p:cNvPr>
          <p:cNvSpPr txBox="1">
            <a:spLocks/>
          </p:cNvSpPr>
          <p:nvPr/>
        </p:nvSpPr>
        <p:spPr>
          <a:xfrm>
            <a:off x="228600" y="4971263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Follow us on social media!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dirty="0"/>
              <a:t>         Facebook/com/ENVSC      @</a:t>
            </a:r>
            <a:r>
              <a:rPr lang="en-US" sz="2000" dirty="0" err="1"/>
              <a:t>ElksVetsService</a:t>
            </a:r>
            <a:r>
              <a:rPr lang="en-US" sz="2000" dirty="0"/>
              <a:t>            @</a:t>
            </a:r>
            <a:r>
              <a:rPr lang="en-US" sz="2000" dirty="0" err="1"/>
              <a:t>ElksVets</a:t>
            </a:r>
            <a:endParaRPr lang="en-US" sz="2000" dirty="0"/>
          </a:p>
          <a:p>
            <a:pPr marL="0" indent="0" algn="ctr"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54118-220E-49C8-AFE5-99F81535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401434"/>
            <a:ext cx="822960" cy="82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A5C8C-70F8-42AB-A60D-6DA9F930E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20" y="5397983"/>
            <a:ext cx="822960" cy="82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A68C5-47B6-43A7-B4C6-8A5E3654E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5260823"/>
            <a:ext cx="110248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7" y="1676400"/>
            <a:ext cx="6676106" cy="4525963"/>
          </a:xfrm>
        </p:spPr>
      </p:pic>
    </p:spTree>
    <p:extLst>
      <p:ext uri="{BB962C8B-B14F-4D97-AF65-F5344CB8AC3E}">
        <p14:creationId xmlns:p14="http://schemas.microsoft.com/office/powerpoint/2010/main" val="223538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Elks National Veterans Service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Ending Veteran Homelessness: How the Elks can Help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Elks National Convention</a:t>
            </a:r>
          </a:p>
          <a:p>
            <a:r>
              <a:rPr lang="en-US" sz="2600" dirty="0">
                <a:solidFill>
                  <a:srgbClr val="FF0000"/>
                </a:solidFill>
              </a:rPr>
              <a:t>July 4, 2016</a:t>
            </a:r>
          </a:p>
        </p:txBody>
      </p:sp>
    </p:spTree>
    <p:extLst>
      <p:ext uri="{BB962C8B-B14F-4D97-AF65-F5344CB8AC3E}">
        <p14:creationId xmlns:p14="http://schemas.microsoft.com/office/powerpoint/2010/main" val="325765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Elks are committed to the mission, “</a:t>
            </a:r>
            <a:r>
              <a:rPr lang="en-US" i="1" dirty="0"/>
              <a:t>So long as there are veterans, the Benevolent and Protective Order of Elks will never forget them</a:t>
            </a:r>
            <a:r>
              <a:rPr lang="en-US" dirty="0"/>
              <a:t>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Veterans Service Commission takes that pledge one step further, and promises service to our nation's veterans and military members, with a special focus on service to those in need. </a:t>
            </a:r>
          </a:p>
        </p:txBody>
      </p:sp>
    </p:spTree>
    <p:extLst>
      <p:ext uri="{BB962C8B-B14F-4D97-AF65-F5344CB8AC3E}">
        <p14:creationId xmlns:p14="http://schemas.microsoft.com/office/powerpoint/2010/main" val="218045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ENVSC Programs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National Programs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dirty="0"/>
              <a:t> Freedom Grants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dirty="0"/>
              <a:t> Playing Cards for</a:t>
            </a:r>
          </a:p>
          <a:p>
            <a:pPr marL="0" indent="0">
              <a:buNone/>
            </a:pPr>
            <a:r>
              <a:rPr lang="en-US" dirty="0"/>
              <a:t>    Vets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dirty="0"/>
              <a:t> VAVS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dirty="0"/>
              <a:t> Veterans Leather</a:t>
            </a:r>
          </a:p>
          <a:p>
            <a:pPr marL="0" indent="0">
              <a:buNone/>
            </a:pPr>
            <a:r>
              <a:rPr lang="en-US" dirty="0"/>
              <a:t>    Program</a:t>
            </a:r>
          </a:p>
          <a:p>
            <a:pPr lvl="0">
              <a:buFont typeface="Wingdings" panose="05000000000000000000" pitchFamily="2" charset="2"/>
              <a:buChar char=""/>
            </a:pPr>
            <a:r>
              <a:rPr lang="en-US" dirty="0"/>
              <a:t> Adopt-a-Vet</a:t>
            </a:r>
          </a:p>
          <a:p>
            <a:pPr lvl="0">
              <a:buFont typeface="Wingdings" panose="05000000000000000000" pitchFamily="2" charset="2"/>
              <a:buChar char=""/>
            </a:pPr>
            <a:r>
              <a:rPr lang="en-US" dirty="0"/>
              <a:t> Welcome Home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15569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rgbClr val="2622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/>
              <a:t>Partnerships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sz="3000" dirty="0"/>
              <a:t> Re-Creation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sz="3000" dirty="0"/>
              <a:t> Bugles Across </a:t>
            </a:r>
          </a:p>
          <a:p>
            <a:pPr marL="0" indent="0">
              <a:buNone/>
            </a:pPr>
            <a:r>
              <a:rPr lang="en-US" sz="3000" dirty="0"/>
              <a:t>     America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sz="3000" dirty="0"/>
              <a:t> VA Adaptive Sports Events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AC41-703F-46C5-B323-EAA8222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Additional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F38F-E175-4C38-8ED6-27FA854B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recent years, the Commission has affirmed that the focus of our programs at the national level should be on direct service military members and veterans in need.</a:t>
            </a:r>
          </a:p>
          <a:p>
            <a:r>
              <a:rPr lang="en-US" dirty="0"/>
              <a:t>Unfortunately, there are many veterans/military members in need. </a:t>
            </a:r>
          </a:p>
          <a:p>
            <a:r>
              <a:rPr lang="en-US" dirty="0"/>
              <a:t>This does not mean that projects like veterans memorials and ceremonies honoring the fallen are not important. It just means that national ENVSC funds cannot be used to fund them. </a:t>
            </a:r>
          </a:p>
          <a:p>
            <a:r>
              <a:rPr lang="en-US" dirty="0"/>
              <a:t>We encourage state and local Lodges to fund these on their own if they choose. </a:t>
            </a:r>
          </a:p>
          <a:p>
            <a:r>
              <a:rPr lang="en-US" dirty="0"/>
              <a:t>This includes memorials at VA facilities and elsewhere. </a:t>
            </a:r>
          </a:p>
        </p:txBody>
      </p:sp>
      <p:pic>
        <p:nvPicPr>
          <p:cNvPr id="5" name="Picture 4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id="{0D4DC5C7-672F-45FF-90D3-0C72DEEDC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53080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B09B-6BA1-40F6-9775-77CC14D6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629B-6867-4CE4-9F52-FC0DE824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Projected U.S. Population of Veterans: 21,999,000</a:t>
            </a:r>
          </a:p>
          <a:p>
            <a:r>
              <a:rPr lang="en-US" dirty="0"/>
              <a:t>9% of U.S. Veterans are female. </a:t>
            </a:r>
          </a:p>
          <a:p>
            <a:r>
              <a:rPr lang="en-US" dirty="0"/>
              <a:t>45.23% of Veterans are aged 65 or older</a:t>
            </a:r>
          </a:p>
          <a:p>
            <a:r>
              <a:rPr lang="en-US" dirty="0"/>
              <a:t>Total enrollees in VA care system: 9.11 million</a:t>
            </a:r>
          </a:p>
          <a:p>
            <a:r>
              <a:rPr lang="en-US" dirty="0"/>
              <a:t>6.6 million Veterans received services from the VA in 2014</a:t>
            </a:r>
          </a:p>
          <a:p>
            <a:r>
              <a:rPr lang="en-US" dirty="0"/>
              <a:t>54% of veterans surveyed by Blue Star Families reported that their transition from service was difficult. </a:t>
            </a:r>
          </a:p>
        </p:txBody>
      </p:sp>
    </p:spTree>
    <p:extLst>
      <p:ext uri="{BB962C8B-B14F-4D97-AF65-F5344CB8AC3E}">
        <p14:creationId xmlns:p14="http://schemas.microsoft.com/office/powerpoint/2010/main" val="98867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The Good, the Bad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5892"/>
            <a:ext cx="4617378" cy="51982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b="1" dirty="0"/>
              <a:t>The Bad News</a:t>
            </a:r>
          </a:p>
          <a:p>
            <a:r>
              <a:rPr lang="en-US" dirty="0"/>
              <a:t>There are as man as  40,000 veterans experiencing homelessness in the United States on any given night. </a:t>
            </a:r>
          </a:p>
          <a:p>
            <a:r>
              <a:rPr lang="en-US" dirty="0"/>
              <a:t>70 percent of veterans served by the VA have dealt with chronic homelessness and unemployment.</a:t>
            </a:r>
          </a:p>
          <a:p>
            <a:r>
              <a:rPr lang="en-US" dirty="0"/>
              <a:t>14 percent of veterans served by the VA have families. </a:t>
            </a:r>
          </a:p>
          <a:p>
            <a:r>
              <a:rPr lang="en-US" dirty="0"/>
              <a:t>Many veterans are chronically homeless and/or have co-occurring health issues and substance abuse problems. </a:t>
            </a:r>
          </a:p>
          <a:p>
            <a:r>
              <a:rPr lang="en-US" dirty="0"/>
              <a:t>Many veterans who become homeless don’t know they can go to the VA for help.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3FEDC-D5F4-4B1E-BB22-78EFF1A8E6EE}"/>
              </a:ext>
            </a:extLst>
          </p:cNvPr>
          <p:cNvSpPr txBox="1"/>
          <p:nvPr/>
        </p:nvSpPr>
        <p:spPr>
          <a:xfrm>
            <a:off x="76200" y="1445892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>
                <a:solidFill>
                  <a:srgbClr val="262261"/>
                </a:solidFill>
              </a:rPr>
              <a:t>The Good News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261"/>
                </a:solidFill>
              </a:rPr>
              <a:t>The VA has made this issue a priority, and provides health care, housing solutions, job training, rent assistance and other supportive services.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261"/>
                </a:solidFill>
              </a:rPr>
              <a:t>They’ve recruited community partners, and raised awareness.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261"/>
                </a:solidFill>
              </a:rPr>
              <a:t>Between 2015 and 2016, veteran homelessness decreased by 17 percent.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261"/>
                </a:solidFill>
              </a:rPr>
              <a:t>Since 2010, there has been a 47 percent decline in veteran homelessness. </a:t>
            </a:r>
          </a:p>
        </p:txBody>
      </p:sp>
    </p:spTree>
    <p:extLst>
      <p:ext uri="{BB962C8B-B14F-4D97-AF65-F5344CB8AC3E}">
        <p14:creationId xmlns:p14="http://schemas.microsoft.com/office/powerpoint/2010/main" val="362449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 And the Elks.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38" y="1440945"/>
            <a:ext cx="8203324" cy="1949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VA can’t solve this problem alone. That’s where we step in. In September 2015, the Elks signed a  Memorandum of Agreement with the VA pledging to serve homeless veterans. The Elks have pledged $4 million over four years to help end veteran homelessness.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/>
          </a:p>
        </p:txBody>
      </p:sp>
      <p:sp>
        <p:nvSpPr>
          <p:cNvPr id="5" name="AutoShape 6" descr="data:image/png;base64,iVBORw0KGgoAAAANSUhEUgAAAOEAAADhCAMAAAAJbSJIAAABgFBMVEX////oSDX/tH8AAACPUTZfcZf/t4H/toD/uoPsSTaUVDj/u4RidJvDiV/4+PjwSjfw8PD/AABcbZLvqXfjoHDr6+v1rXrqpXRUZIbjRjTd3d3W1tbk5OTaRDJRYYHPz8/ZmWv/lXN9Ry/GxsaNjY25ubnSlGenp6f/im8dAAALAAC8vLzFPS0oAAD/d2f/onigoaH/rHx1QiwxMTG0f1p6Vj2fcE+yNyl/f3//YV//gWswAACIYERdAAA9SWL/mHRtbm6CKB0/Pz9FMSM0PlRPUFBcQS5rSzUcFA6abE2SkpJVMCAoM0kgJjO7OSlycnFDJhk+AABxIRkgICAaAAAAHiAAAA0WGBn/amKgMiUoDQBAIwQtGABGHQFlNB43PEAbKywZIjNIBQANEw1eGRM7EQxIDAAMGBApJRpZX1+RLSFyGAlSKBQ7LSBdPiczDwoACB0AGyYuOztVMA9PR0N/a15oRSsvKx4bIxhqAACyAACdAACBX0MjGBFkAADOAAAjTzKWAAAUfklEQVR4nO1diVcaWfaOdaUWlioCiKBska1FTYis3SEGQUDQuGGkSeyYRDsdSJtOMr9J98y0M//6775XxaICEqOp0sN3jrZ6NP0+7vbd+1497twZYYQRRhhhhBFGGGGEEUYYYYQRRhhhhBFGGGGE7wNR7QVcM1wNcKm9hmtFEGJBtddwvYC02iu4bsTUXsC1g6QZcS5wq7ONmAaoqL2I64RYrd7yVBOodjx0YmpqQsWlXA+moG1BrIyIA7+ay7kGNBrKF94cwEnZ5EvCLXPa3JT8Xz+sxicNPMsZ9gvqruiakIaSlecYhAGyai/mOhCEuIGhYEMwrfZqrgEuyPAKQWbrVqqcWF7mx/C+ffCqvZprQBRMrGzABARuX0FE1BI0CNk4HNzOVnEOrArB29pJNbaICTnr7SwTCLFGEylbgkq2Oncb2yixlkSGnA81ab4IsVtIEW1oYwyGJJisvCG0n1N7PVcN82aVdBTFMiRJNLKTt014TwOU4iaTKQkQp7KGT8LtqoixfauBJTCUIU7KPmuCW9Ug+sHHtgRbscjJDBtmtZd1hQiA0lJQanbSPGVgq3qLlA1hyLG0L2RthCFmmqThS+Piv7wpiCJDe9LG8zxrO84jWetq0YDJRu11XR2mIcQyJUiUM0U4nmR567tVOyn+U2ov7OrwKmHgWF+5VCqBzcDEIWNHl7VDVO11XR2CJJly6KWGSN5UVGoiE7lNTUYBbJQVZysChMiXHJu5TV56R8xhg0+yKYd1guHQnvbELRtkiA0omhieI1O2DMfaynBwkyp+YHOIZigMsF+2oXgLFU/ycMNaxCgMNZnwVmrwwWdgeRNofOBtjm5uZgOVaDQaDvv9fmwScrA2XDvkSkMZ08zW5nWv8duQw04vkSyXM+XMlw8vns9W01kIxSPDibA5yPB8GdBHNRyHZn8lu5swhUwK4gls/3yhL8MNCTdhEsVpFMWqtuf6xN1aFEOhUCbh82F+DAzzl5Dk+Qw0ADQ72J8LpwPRcDAHmTbBkA9hs4VedBYter3eYDodnfNOnXHHLEwaTAAp91AviAqoAZHQmUwiDy1+IcrPZpucfJ72RgPpxkEtArsvnu9vbe0/j2DUvkq3PdI/UYHjQ3jrlgS3Rmv+VLo2GycOGop3+Pkov0m7CSJrGKE+G/aAqEIJGLvdF/oAAcWSJE29bbqlsbExaR7C6nLpB7RCwtRtP4Wf1Wq326wsj/IMwfDyXiiRaljmX+zJg5mp2qxbIPwIxab2DrtNVwqfYrAHUD4VgIQg4We3t6YVDGc/Ltn49rcs9kxykAahrhBEzGbV5XMG5uj//SOBDkqYXcCPItlqk2SO7L5c5yvgFhSCQkpLuxjh3ItkuwSeSTBWSvA0P2wjTBDiuijaZFEwBcttI0p1rYSiq/LPTNx0jl9XADI9wJtsXQwZ1jpLrZiebXspoaiJwl+hcTeAn52JT/agyHKnv7XJ9eFzsxOJUvNQ/Wzj+mcy1NYvp/h1AtAOZbYHxbNGTQIpGnMwL7QpCttZlfmZG/Al8eUfH0qlUgI/etjPTqYT0NNPz8IgT58+v+0YEbONytMMf6HQ2Ix6p1zmiQCsZk4nmFYCZUORoRjyJdoZ+iHVoejWyra3ea7wJR7y9eLHkNFgrzg8Bzb5iWqbSnc+3QFNNFJBQBkaN4VsNlt3gmmBSw7HML6HDbO4eTjbiUQUb3Nqs0OYoVDYDFTC0QKcxM/xI2sfhiBhaPZmAZad7aIvuP97qDa7bnirx/HeCmYocD6owXZqTGrz23gEDfXLRQfTcGyzXpofQ+L1CPumjoO+h4ImKn4LYSj3VmjDgo3vdvxTcr+Bgra2gqPgs38dP9bOcd0RypePpJZ/prZhU2Nz/SAh2ObHcT05nSaYwX433kXR8GddkiTn2JizPlsLaKJIdGEKkq3441jeMCh9Kuw55iRjNUGy/Yu8CeZTy0cLC4+QuZbyi4wsKAQ53hdPFFcjpn4UOZuPlRv8fILnQy2GnCEUAfjzb2xS4pm8VpRMBy5IMrIBQ6tQBLD57H38FEUqQHESefEZlKutQOSseSiZ8IuHCIaxrWlttF/ZbxGyTRqskOT7BiKbBFN8lR62tEasbd52yE8a2IdP7t374d69Jw8ZwwuNHVXIdWUMLNx9Y5AYGXwGhh7qPvUqWLmHDx7c++n+/fs//XDvwUOtHVVwwSTXzWEQQ2a1yLCmcw3jwwf3frh//+cff/z5/k+E4Zes2qROYRqsXRx8A9tBNoS/zJ4myDEPnvzw0/0fCWSGhhcaGdEocHVPlTCX9E2kFOWzWYgjBvzp5xZB9FLGp7HDe+ausoZJMp/hmQFgz2Yh6qE/Ew/9WSb4kP2isVwqvip3zXd9J52jahfAJluQuChhh2lGzjMmtYcX51AotW3IWbHg+YbqCPkyeSlkgvcpPeT3BC0Y0t55oSh0bJhHhsfsEBQxYEmRefAEg5CQQyA/tKBVK5PgLsxBkp70Qfmc/9d/yIH0IazIFk9Qvj0kDAk5rPSEH9Gn2uqaCMIQAR/PsDaOscL/7j4mx7ZNhsEcUcASE2Kdf/KEsHuAQMHGcSbtidI7Dai7m4dxxgbkqZe7d/9HGEIixAxIqSwT3ydV5SFSfEBsR+QohqZ1S4MuGoB5aUyoLxyvnvB8/j93795dABnJc+Go/IAz2PYhu0eqClJ7ILPDtotJQlpbhZAgKE9wBekt2Dj2r38jQ+qmRavpBK2k7Imy9At7PE6qIW8rQUPEl8bXsTLHs6YEvNJeY4h6ZkdShrd5A2M4bjHM21nWYMqfJJLynmI5UzyBk+Qkz9itSdilPe4mPbJH+POsDVv+rPZSDKKw4FRmY0fodGzyv8gQs+nf5JAhy/OToWQpny8WEwmTz2ZlrKbSnwBvUs5H9KxFFD6YbJM2Xyj5AXIVDdoP4W1vFUnbtIX66/G//yXPX/hQfJKeRzDwdlso/nepVER2R8sptyAIG0BP502EG3vEpRsBrYmYFswtHx0bc84Swc3Zk6WMyc5y5PA2wG/vjv/867dD/Gp7Z7m+4XZivAoC3Rr8rBxAFAnUZTEI6YhzrM2QVn1ykoTFnGk73E5t1FMb82632ylRCJ2NQaT4+EDDvDo4vU2knK9A+8XzkToyEk6ROoOIRo89ncJ09+kQ5x8QtxvISZnQu0dNp9Sfm/yKLD+7AUacg+X6fIdi89Hhn8XSXyc782MX8aP7u1qb+vYAuYok1XFESRibr6ecgjTAN7vw9rPGKU5UIPJ2/gybgZF3xohjjz6rzWEQ/A14P+8c0lp9KLq3P2tq+6wb3gK8d38TPUpRaGps4tTCdA6a7uHdcQCkx1m1yfRCBXbPht9lgepNe/1u9NVCfexq+CGkjYWCxspiGupDFLvhIUi7mrKiNxdxXyU/QjGlJW0Thm13t4NeSbYZW9DOdDQIR90RKIzV30L9m0kK85rZ1J7qNINkYdL8I4jMO/svfVhIO880UhUL0GUvaf79Z29l92qC8kgbGzFR2GgzFKRlyIpdM4xvgjC2oAURbu469yk4j2o0dtBvr8aK26f27YM9s6uYjm1Gr/GVqCzQpUhORApeYeSYJ/wQqS9fQSQi3nyWYzGYRnaNnrfwiAH/1HVOrA5pOy8d7UYiEYDP6WzhGQD5ckxSxjDfQlBwg3LOMotiXKyqUEBcSsjN1+upjVS9iZ/dbqezCcup5vIOopkSvoUm1gzlSdMApp2wCjOcOeVpFqEL+N0sdvnviserh3SjYnv58pJcSj2T/0+iSk9ZpGd7xJu0A2WfPPU12EP0vNb2xqUpgvIEcJ87dyfmotHrfGQvHXGfWzoGD+zmE5lyPDRpZRiDgTfYSrB8SYqC+02DZptCr/01cxZi2c3rDE9/j9InpCAdqMHR0QLA4bt3x2WyhRSCo8tSFB4d9GMo5mLXvm3TQ4FKzQKlLo0555vL9R1I8GS74pS4+yqKTXrWy9yjVFTg+huQxptznYT0nkRO4RFJOZhGpRR9sMIQh8vGorvvBnDsOzw06ypsu6WuPIof0luiJ4NISHC73QI6rY+cBuKLR5c0ImrBPqb6PtI8DW/qG/MtuN0by7sksYuwI+xgqViW6jJDNg7OSxtR3QdIzNEDOI0CEVFemD20WeO/Hbllhoz9spGIyblvtpz2f7dRgHnC5UX9K3Ycp0GO0/BW+FVhyCcv13OQ6tPHHYMFfD3Vu22wkSfnLfk4KAwZpmvX7Wvwa7/DQgF4vrj4vKbaQCcnH9wz5BWGHPPuMm6K0rT3OySIOXipH9cvqncLQSyhXPTUPmd6fAmGgnOhz8UtAVjUjyPUM2KjJB+35NqHgy/BUHL/0efMpR/WKMHxGbVGVv4CJM88QvLVDAWp2e9BEhG2ZILIUJUTG67abv4YVk1dR+85ZvUrM43k3IGlpcOeiTQIM+MthqrM5ApbHLkqDxKcckqB5tKvGaMKkrv56JNHt1TtOYSJ7evbDNWYV4mvyPUPnNVKY5AP0ecMrF9TDyU3KqIlo9HTm+GUkmZUY3gn1jm3zmJJJN+hbDvfTPYz4FhqF546jDqdZ6Xn1LTSdlJkqEr3nwblJhaWNxXhhNb+zPZwBAXJWYdCDCxI0GJZz579t8lhqdiqkkhn9DPqqFYRSnae5Tlb/ANmQxtxUsPxUM2FIMw3Z5/57wReI0Gdx7h+thyGYzGz2CoVEVhUieGdadiPmzL7ANlpUMQNNIc4TyOk3sCzCkZWbImY0GF8fYZhFlbWc1FYWyQEFyEGu2rd9O1Kf3rVCATN2GTIzz/x3Yds+rinUJ+FrDzbPlQY7p3aKhUL4DAal0gHsz8+rl8Dc1j9q06CylscmGDAHJz0zhh9e69a72MhggedVGcxnuodpg7BY3Q4dDVImFCV6rdqqlA6g8oH+crxzHYfJxXQdm53/TG8CncUph8chKFH1y2so7Bi0SFBNGJoEhbH9c+z35/PeRwoYVjsqdkESXLPN7fJjsCpZjYIFsrQ0XHC6QIa0EJNq9srJSIk0WjiJCO59JjW+3MMBULv/QLAQdR19rxs+KORUvG0GIpZWMf6IRMkkYglf0YTDym45DDEDp8MGNvzfzK+mq/vLEAhHeylSWSGFseSolj88Br5OajrEhDhjYlGCzvhQaDX4ttgLgcpp9ONmN9o1puPH+3tDXj7v/AeTTSOFbr5hI3KilFn8VhkekbHOi2Iq5p414sgeRSNsz/fJFILyI2BsLe392ndg8tFX6v0WaMchyhpYNNszsIScVCFH/VRqktVvkdRbC3VwLD2D1Rdmqf8U9Pw1KLDjGhELzRalj5WCz0fOPDKuVT3FCBWwwyjM54iuEULvrrveZFTsrwf7AZfdxvrx54BuckLxur9mjw0cs6SZloPLY7ayhLsIUFLKwKNaFYMQj3V3GoyFNudN5TLZw7ihWPYF2FUOSyUI11z5HSxwL+nmmYJzfe0hh7aJuiALCi94aJ6iQbT30S78w7GsufGDEF47SB2scgrJ20gmjK32TU2LKyTZLqEIs2DNre0DVgNikrnpF9TL9HUkN1guWjeJO2trpukzoEsC22rBF7TTIO+alzxtHx0iTz7VflDNqH+d9UO3EwQDw1c8AIH4SPlqMMi17KQ0bMOrZMjfpJMUXlbLDqlzhsdr8l4X4RFufXVP1fvgmh6aKJBTg8NgGsTYJ2m1E6hQxYfQc5RNNVYHA4PxiCyRJrrcmkJgNLc61V8M91pqqamLsx0/ix89OgIR0pC5oh2JP3hncY67fF18iejZy8me3CtNUbUq5lKvYXccElgIgp7S2jIrmxJvdFP3FjXBkm3aflfnG5PaPTqPvw89AxzolKowvqSx2KxdDiuA4nmJWMrPpcg1hpVeFtOqjbDr8JUOgZPjUQFtHyV5KoGUAfG/NO9hRYAfZuhNm+G7oMCTTs6h5xzLGTx5sOPSNmxckqfm2tr+htowzvE+Z6uwFM0mkVWniTXiIEYRGKNcHdIz7Wd9KYxdKENsew5PB6qzBSZJ7omzmSs9GwXQy3cDzksXFVYgnXZguij/U85FVq1grQWN8iGU9U91J/rOirSLAPaPjO0w1Ctcf6lUEBtTQo7qReYObP9f9Pb2a/Qv9TEKHEY+HN0i0KWp8aVgdfQhCOdMHx+U97WMgorVH63+veBUqzSYahyhz80opGPdBNNJmh5XR0cW9GOonmprcvb+gBbKA/R155W/37RpXrhThyqf6mS+cKt2ekctR8WQcpPt1S7cHY23W4O11R/6Dt80WsspmVpbZEbYMyhjYvluqj0TvpF1cfdfmUF3taM5szY3hwgJRCZeagSNepWhutnK3RQikGoXvcrQ5R1VwWqVHdMhVFZV7veAd4FtAS2MgxpH4Yr32IBc83MbFX1tmKaJrqArBznAOD52uLLP5T8LiJfeQ6lDE116xAdemwWPai+0sCWk0icyC/PM12wPzOuJ5iBBprUXKW7SO3pDBqw+lUKUwubFTJycq5xwUxbS/4ChaAX5AlMq6VfgYB21vxVEJWSLNY6/YB+cZ/szSwZHS0DOvYaN0dAn4G5JTq85CBomyMmeiXNyCn0Zmiv3miX5CisjXcB4nGglQIjsKCFPc4rQBi2TjG0F/c8RqPjY/UmdemDMV3tpBsUXASfnkL4hmaY3kjLwagfXyQf+Glx69wUQvSGw+E5tfXmpeHHYNSP/w7tOYR+PALZljbxBgrt5zUG73doGFj5f4XNcBY6iXVtFhrBKX80fQCwu/VycYZgTatvc3gxojmqTA9+75TH8Rk0Ksz+sbZIZI/yw5kDtVf6jXB1l8dxuRnq+gEK69qNDUUFc50jzL2gX6ve1EBsI9ilVHswVL33uwIMoKgf/yV3052UIIqOqj9PUk+qpKZuF7o80gC/vJzpYkn6x/GXysOLtwJiOJurRZAlGQ/OzCy+/P1XqOWit0SIt2D2Vhq5WA0gVogdZMPTNz6F9oZoJpuEWr5xdoQRRhhhhBFGGGGEEUYYYYQRRhhBVfw/xCLROPxbF34AAAAASUVORK5CYII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338" y="3612824"/>
            <a:ext cx="5698318" cy="236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62261"/>
                </a:solidFill>
              </a:rPr>
              <a:t>The program has 3 main components: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2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Welcome Home Kits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2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Elks Emergency Assistance Program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2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Welcome Home Grants  </a:t>
            </a:r>
          </a:p>
          <a:p>
            <a:endParaRPr lang="en-US" dirty="0"/>
          </a:p>
        </p:txBody>
      </p:sp>
      <p:pic>
        <p:nvPicPr>
          <p:cNvPr id="7" name="Picture 2" descr="C:\Users\Mary\Documents\Elks Poster Files Mary\IMG_179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4080" y="3741459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7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VA: every VA Medical Center has at least one person on staff whose job is to focus on homeless veterans </a:t>
            </a:r>
          </a:p>
          <a:p>
            <a:r>
              <a:rPr lang="en-US" dirty="0"/>
              <a:t>Many VA facilities have a HUD-VASH department, which employs social workers to serve veterans. </a:t>
            </a:r>
          </a:p>
          <a:p>
            <a:r>
              <a:rPr lang="en-US" dirty="0"/>
              <a:t>There are 30 VA facilities called CRRCs, which are resource centers and clinics that cater specifically to veterans who are experiencing homelessness. </a:t>
            </a:r>
          </a:p>
          <a:p>
            <a:r>
              <a:rPr lang="en-US" dirty="0"/>
              <a:t>Nonprofits: national groups like Volunteers of America, Catholic Charities and the Salvation Army have veterans outreach programs and transitional homes.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61403"/>
      </p:ext>
    </p:extLst>
  </p:cSld>
  <p:clrMapOvr>
    <a:masterClrMapping/>
  </p:clrMapOvr>
</p:sld>
</file>

<file path=ppt/theme/theme1.xml><?xml version="1.0" encoding="utf-8"?>
<a:theme xmlns:a="http://schemas.openxmlformats.org/drawingml/2006/main" name="ENV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ENVSC Template</Template>
  <TotalTime>2636</TotalTime>
  <Words>1251</Words>
  <Application>Microsoft Office PowerPoint</Application>
  <PresentationFormat>On-screen Show (4:3)</PresentationFormat>
  <Paragraphs>126</Paragraphs>
  <Slides>19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ENVSC Template</vt:lpstr>
      <vt:lpstr>PowerPoint Presentation</vt:lpstr>
      <vt:lpstr>Elks National Veterans Service Commission</vt:lpstr>
      <vt:lpstr>Our Mission </vt:lpstr>
      <vt:lpstr>ENVSC Programs  </vt:lpstr>
      <vt:lpstr>     Additional Guidelines</vt:lpstr>
      <vt:lpstr>Today’s Veterans</vt:lpstr>
      <vt:lpstr>      The Good, the Bad . . .</vt:lpstr>
      <vt:lpstr> And the Elks. </vt:lpstr>
      <vt:lpstr>Where to Start </vt:lpstr>
      <vt:lpstr>       Part 1: Welcome Home Kits</vt:lpstr>
      <vt:lpstr>PowerPoint Presentation</vt:lpstr>
      <vt:lpstr>      Welcome Home: 2 Years In</vt:lpstr>
      <vt:lpstr>Part 2: Elks Emergency  Assistance Program </vt:lpstr>
      <vt:lpstr>Watch this video of VA Social Workers raving about the Elks.  Check out the background to catch a glimpse of Elks Scholars helping out at the Chicago Winter Stand down!</vt:lpstr>
      <vt:lpstr>      Welcome Home: 2 Years In</vt:lpstr>
      <vt:lpstr>         Part 3: Extra Focus on            Areas of Greatest Need</vt:lpstr>
      <vt:lpstr>      Welcome Home: 2 Years In</vt:lpstr>
      <vt:lpstr>    Volunteer Outreach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Morgan</dc:creator>
  <cp:lastModifiedBy>Mary Morgan</cp:lastModifiedBy>
  <cp:revision>125</cp:revision>
  <cp:lastPrinted>2016-01-20T18:02:06Z</cp:lastPrinted>
  <dcterms:created xsi:type="dcterms:W3CDTF">2015-08-12T21:25:30Z</dcterms:created>
  <dcterms:modified xsi:type="dcterms:W3CDTF">2017-07-26T16:45:02Z</dcterms:modified>
</cp:coreProperties>
</file>